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handoutMasterIdLst>
    <p:handoutMasterId r:id="rId12"/>
  </p:handoutMasterIdLst>
  <p:sldIdLst>
    <p:sldId id="256" r:id="rId2"/>
    <p:sldId id="275" r:id="rId3"/>
    <p:sldId id="294" r:id="rId4"/>
    <p:sldId id="276" r:id="rId5"/>
    <p:sldId id="291" r:id="rId6"/>
    <p:sldId id="277" r:id="rId7"/>
    <p:sldId id="278" r:id="rId8"/>
    <p:sldId id="292" r:id="rId9"/>
    <p:sldId id="29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26"/>
  </p:normalViewPr>
  <p:slideViewPr>
    <p:cSldViewPr snapToGrid="0">
      <p:cViewPr varScale="1">
        <p:scale>
          <a:sx n="72" d="100"/>
          <a:sy n="72" d="100"/>
        </p:scale>
        <p:origin x="660" y="78"/>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18" Type="http://schemas.microsoft.com/office/2018/10/relationships/authors" Targe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3/3/2023</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3/3/2023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a:t>
            </a:fld>
            <a:endParaRPr lang="en-US" dirty="0"/>
          </a:p>
        </p:txBody>
      </p:sp>
    </p:spTree>
    <p:extLst>
      <p:ext uri="{BB962C8B-B14F-4D97-AF65-F5344CB8AC3E}">
        <p14:creationId xmlns:p14="http://schemas.microsoft.com/office/powerpoint/2010/main" val="388061222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r>
              <a:rPr lang="en-US"/>
              <a:t>Click icon to add picture</a:t>
            </a:r>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r>
              <a:rPr lang="en-US"/>
              <a:t>Click icon to add picture</a:t>
            </a:r>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r>
              <a:rPr lang="en-US"/>
              <a:t>Click icon to add picture</a:t>
            </a:r>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72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tx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ctrTitle"/>
          </p:nvPr>
        </p:nvSpPr>
        <p:spPr/>
        <p:txBody>
          <a:bodyPr/>
          <a:lstStyle/>
          <a:p>
            <a:r>
              <a:rPr lang="en-US" dirty="0"/>
              <a:t>INDUSTRAIL TRAINING</a:t>
            </a:r>
            <a:br>
              <a:rPr lang="en-US" dirty="0"/>
            </a:br>
            <a:r>
              <a:rPr lang="en-US" sz="2800" dirty="0">
                <a:solidFill>
                  <a:srgbClr val="00B0F0"/>
                </a:solidFill>
              </a:rPr>
              <a:t>Internship</a:t>
            </a:r>
            <a:endParaRPr lang="en-US" dirty="0">
              <a:solidFill>
                <a:srgbClr val="00B0F0"/>
              </a:solidFill>
            </a:endParaRPr>
          </a:p>
        </p:txBody>
      </p:sp>
      <p:sp>
        <p:nvSpPr>
          <p:cNvPr id="7" name="Subtitle 6">
            <a:extLst>
              <a:ext uri="{FF2B5EF4-FFF2-40B4-BE49-F238E27FC236}">
                <a16:creationId xmlns:a16="http://schemas.microsoft.com/office/drawing/2014/main" id="{3AFD8D3D-82CB-EA16-814E-A3FED8BBF39B}"/>
              </a:ext>
            </a:extLst>
          </p:cNvPr>
          <p:cNvSpPr>
            <a:spLocks noGrp="1"/>
          </p:cNvSpPr>
          <p:nvPr>
            <p:ph type="subTitle" idx="1"/>
          </p:nvPr>
        </p:nvSpPr>
        <p:spPr/>
        <p:txBody>
          <a:bodyPr/>
          <a:lstStyle/>
          <a:p>
            <a:r>
              <a:rPr lang="en-US" dirty="0"/>
              <a:t>RIZVI AHMED ABBAS</a:t>
            </a:r>
          </a:p>
        </p:txBody>
      </p:sp>
    </p:spTree>
    <p:extLst>
      <p:ext uri="{BB962C8B-B14F-4D97-AF65-F5344CB8AC3E}">
        <p14:creationId xmlns:p14="http://schemas.microsoft.com/office/powerpoint/2010/main" val="2259308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0" name="Table 10">
            <a:extLst>
              <a:ext uri="{FF2B5EF4-FFF2-40B4-BE49-F238E27FC236}">
                <a16:creationId xmlns:a16="http://schemas.microsoft.com/office/drawing/2014/main" id="{080F3EFB-6CEF-4F6E-BE32-C501659413AC}"/>
              </a:ext>
            </a:extLst>
          </p:cNvPr>
          <p:cNvGraphicFramePr>
            <a:graphicFrameLocks noGrp="1"/>
          </p:cNvGraphicFramePr>
          <p:nvPr>
            <p:extLst>
              <p:ext uri="{D42A27DB-BD31-4B8C-83A1-F6EECF244321}">
                <p14:modId xmlns:p14="http://schemas.microsoft.com/office/powerpoint/2010/main" val="789438641"/>
              </p:ext>
            </p:extLst>
          </p:nvPr>
        </p:nvGraphicFramePr>
        <p:xfrm>
          <a:off x="2032000" y="1952118"/>
          <a:ext cx="8127999" cy="3042405"/>
        </p:xfrm>
        <a:graphic>
          <a:graphicData uri="http://schemas.openxmlformats.org/drawingml/2006/table">
            <a:tbl>
              <a:tblPr firstRow="1" bandRow="1">
                <a:tableStyleId>{5940675A-B579-460E-94D1-54222C63F5DA}</a:tableStyleId>
              </a:tblPr>
              <a:tblGrid>
                <a:gridCol w="2709333">
                  <a:extLst>
                    <a:ext uri="{9D8B030D-6E8A-4147-A177-3AD203B41FA5}">
                      <a16:colId xmlns:a16="http://schemas.microsoft.com/office/drawing/2014/main" val="898322467"/>
                    </a:ext>
                  </a:extLst>
                </a:gridCol>
                <a:gridCol w="2709333">
                  <a:extLst>
                    <a:ext uri="{9D8B030D-6E8A-4147-A177-3AD203B41FA5}">
                      <a16:colId xmlns:a16="http://schemas.microsoft.com/office/drawing/2014/main" val="2623527228"/>
                    </a:ext>
                  </a:extLst>
                </a:gridCol>
                <a:gridCol w="2709333">
                  <a:extLst>
                    <a:ext uri="{9D8B030D-6E8A-4147-A177-3AD203B41FA5}">
                      <a16:colId xmlns:a16="http://schemas.microsoft.com/office/drawing/2014/main" val="2641051257"/>
                    </a:ext>
                  </a:extLst>
                </a:gridCol>
              </a:tblGrid>
              <a:tr h="446525">
                <a:tc>
                  <a:txBody>
                    <a:bodyPr/>
                    <a:lstStyle/>
                    <a:p>
                      <a:pPr algn="ctr"/>
                      <a:r>
                        <a:rPr lang="en-US" dirty="0"/>
                        <a:t>NO</a:t>
                      </a:r>
                      <a:endParaRPr lang="en-IN" dirty="0"/>
                    </a:p>
                  </a:txBody>
                  <a:tcPr/>
                </a:tc>
                <a:tc>
                  <a:txBody>
                    <a:bodyPr/>
                    <a:lstStyle/>
                    <a:p>
                      <a:pPr algn="ctr"/>
                      <a:r>
                        <a:rPr lang="en-US" dirty="0"/>
                        <a:t>Description </a:t>
                      </a:r>
                      <a:endParaRPr lang="en-IN" dirty="0"/>
                    </a:p>
                  </a:txBody>
                  <a:tcPr/>
                </a:tc>
                <a:tc>
                  <a:txBody>
                    <a:bodyPr/>
                    <a:lstStyle/>
                    <a:p>
                      <a:pPr algn="ctr"/>
                      <a:r>
                        <a:rPr lang="en-US" dirty="0"/>
                        <a:t>Page No</a:t>
                      </a:r>
                      <a:endParaRPr lang="en-IN" dirty="0"/>
                    </a:p>
                  </a:txBody>
                  <a:tcPr/>
                </a:tc>
                <a:extLst>
                  <a:ext uri="{0D108BD9-81ED-4DB2-BD59-A6C34878D82A}">
                    <a16:rowId xmlns:a16="http://schemas.microsoft.com/office/drawing/2014/main" val="3643347542"/>
                  </a:ext>
                </a:extLst>
              </a:tr>
              <a:tr h="370840">
                <a:tc>
                  <a:txBody>
                    <a:bodyPr/>
                    <a:lstStyle/>
                    <a:p>
                      <a:pPr algn="ctr"/>
                      <a:r>
                        <a:rPr lang="en-US" dirty="0"/>
                        <a:t>1</a:t>
                      </a:r>
                      <a:endParaRPr lang="en-IN" dirty="0"/>
                    </a:p>
                  </a:txBody>
                  <a:tcPr/>
                </a:tc>
                <a:tc>
                  <a:txBody>
                    <a:bodyPr/>
                    <a:lstStyle/>
                    <a:p>
                      <a:pPr algn="ctr"/>
                      <a:r>
                        <a:rPr lang="en-US" dirty="0"/>
                        <a:t>Certificate and Docs</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1147589676"/>
                  </a:ext>
                </a:extLst>
              </a:tr>
              <a:tr h="370840">
                <a:tc>
                  <a:txBody>
                    <a:bodyPr/>
                    <a:lstStyle/>
                    <a:p>
                      <a:pPr algn="ctr"/>
                      <a:r>
                        <a:rPr lang="en-US" dirty="0"/>
                        <a:t>2</a:t>
                      </a:r>
                      <a:endParaRPr lang="en-IN" dirty="0"/>
                    </a:p>
                  </a:txBody>
                  <a:tcPr/>
                </a:tc>
                <a:tc>
                  <a:txBody>
                    <a:bodyPr/>
                    <a:lstStyle/>
                    <a:p>
                      <a:pPr algn="ctr"/>
                      <a:r>
                        <a:rPr lang="en-US" dirty="0"/>
                        <a:t>Internship</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2155988466"/>
                  </a:ext>
                </a:extLst>
              </a:tr>
              <a:tr h="370840">
                <a:tc>
                  <a:txBody>
                    <a:bodyPr/>
                    <a:lstStyle/>
                    <a:p>
                      <a:pPr algn="ctr"/>
                      <a:r>
                        <a:rPr lang="en-US" dirty="0"/>
                        <a:t>3</a:t>
                      </a:r>
                      <a:endParaRPr lang="en-IN" dirty="0"/>
                    </a:p>
                  </a:txBody>
                  <a:tcPr/>
                </a:tc>
                <a:tc>
                  <a:txBody>
                    <a:bodyPr/>
                    <a:lstStyle/>
                    <a:p>
                      <a:pPr algn="ctr"/>
                      <a:r>
                        <a:rPr lang="en-US" dirty="0"/>
                        <a:t>About Company</a:t>
                      </a:r>
                      <a:endParaRPr lang="en-IN" dirty="0"/>
                    </a:p>
                  </a:txBody>
                  <a:tcPr/>
                </a:tc>
                <a:tc>
                  <a:txBody>
                    <a:bodyPr/>
                    <a:lstStyle/>
                    <a:p>
                      <a:pPr algn="ctr"/>
                      <a:r>
                        <a:rPr lang="en-US" dirty="0"/>
                        <a:t>5</a:t>
                      </a:r>
                      <a:endParaRPr lang="en-IN" dirty="0"/>
                    </a:p>
                  </a:txBody>
                  <a:tcPr/>
                </a:tc>
                <a:extLst>
                  <a:ext uri="{0D108BD9-81ED-4DB2-BD59-A6C34878D82A}">
                    <a16:rowId xmlns:a16="http://schemas.microsoft.com/office/drawing/2014/main" val="2167451423"/>
                  </a:ext>
                </a:extLst>
              </a:tr>
              <a:tr h="370840">
                <a:tc>
                  <a:txBody>
                    <a:bodyPr/>
                    <a:lstStyle/>
                    <a:p>
                      <a:pPr algn="ctr"/>
                      <a:r>
                        <a:rPr lang="en-US" dirty="0"/>
                        <a:t>4</a:t>
                      </a:r>
                      <a:endParaRPr lang="en-IN" dirty="0"/>
                    </a:p>
                  </a:txBody>
                  <a:tcPr/>
                </a:tc>
                <a:tc>
                  <a:txBody>
                    <a:bodyPr/>
                    <a:lstStyle/>
                    <a:p>
                      <a:pPr algn="ctr"/>
                      <a:r>
                        <a:rPr lang="en-US" dirty="0"/>
                        <a:t>Language and Tools</a:t>
                      </a:r>
                      <a:endParaRPr lang="en-IN" dirty="0"/>
                    </a:p>
                  </a:txBody>
                  <a:tcPr/>
                </a:tc>
                <a:tc>
                  <a:txBody>
                    <a:bodyPr/>
                    <a:lstStyle/>
                    <a:p>
                      <a:pPr algn="ctr"/>
                      <a:r>
                        <a:rPr lang="en-US" dirty="0"/>
                        <a:t>6</a:t>
                      </a:r>
                      <a:endParaRPr lang="en-IN" dirty="0"/>
                    </a:p>
                  </a:txBody>
                  <a:tcPr/>
                </a:tc>
                <a:extLst>
                  <a:ext uri="{0D108BD9-81ED-4DB2-BD59-A6C34878D82A}">
                    <a16:rowId xmlns:a16="http://schemas.microsoft.com/office/drawing/2014/main" val="795259455"/>
                  </a:ext>
                </a:extLst>
              </a:tr>
              <a:tr h="370840">
                <a:tc>
                  <a:txBody>
                    <a:bodyPr/>
                    <a:lstStyle/>
                    <a:p>
                      <a:pPr algn="ctr"/>
                      <a:r>
                        <a:rPr lang="en-US" dirty="0"/>
                        <a:t>5</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Wordpressed Project</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3852930491"/>
                  </a:ext>
                </a:extLst>
              </a:tr>
              <a:tr h="370840">
                <a:tc>
                  <a:txBody>
                    <a:bodyPr/>
                    <a:lstStyle/>
                    <a:p>
                      <a:pPr algn="ctr"/>
                      <a:r>
                        <a:rPr lang="en-US" dirty="0"/>
                        <a:t>6</a:t>
                      </a:r>
                      <a:endParaRPr lang="en-IN" dirty="0"/>
                    </a:p>
                  </a:txBody>
                  <a:tcPr/>
                </a:tc>
                <a:tc>
                  <a:txBody>
                    <a:bodyPr/>
                    <a:lstStyle/>
                    <a:p>
                      <a:pPr algn="ctr"/>
                      <a:r>
                        <a:rPr lang="en-US" dirty="0"/>
                        <a:t>React &amp; Django Project</a:t>
                      </a:r>
                      <a:endParaRPr lang="en-IN" dirty="0"/>
                    </a:p>
                  </a:txBody>
                  <a:tcPr/>
                </a:tc>
                <a:tc>
                  <a:txBody>
                    <a:bodyPr/>
                    <a:lstStyle/>
                    <a:p>
                      <a:pPr algn="ctr"/>
                      <a:r>
                        <a:rPr lang="en-US" dirty="0"/>
                        <a:t>8</a:t>
                      </a:r>
                      <a:endParaRPr lang="en-IN" dirty="0"/>
                    </a:p>
                  </a:txBody>
                  <a:tcPr/>
                </a:tc>
                <a:extLst>
                  <a:ext uri="{0D108BD9-81ED-4DB2-BD59-A6C34878D82A}">
                    <a16:rowId xmlns:a16="http://schemas.microsoft.com/office/drawing/2014/main" val="4281576911"/>
                  </a:ext>
                </a:extLst>
              </a:tr>
              <a:tr h="370840">
                <a:tc>
                  <a:txBody>
                    <a:bodyPr/>
                    <a:lstStyle/>
                    <a:p>
                      <a:pPr algn="ctr"/>
                      <a:r>
                        <a:rPr lang="en-US" dirty="0"/>
                        <a:t>7</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Screenshots.</a:t>
                      </a:r>
                      <a:endParaRPr lang="en-IN" dirty="0"/>
                    </a:p>
                  </a:txBody>
                  <a:tcPr/>
                </a:tc>
                <a:tc>
                  <a:txBody>
                    <a:bodyPr/>
                    <a:lstStyle/>
                    <a:p>
                      <a:pPr algn="ctr"/>
                      <a:r>
                        <a:rPr lang="en-US" dirty="0"/>
                        <a:t>9</a:t>
                      </a:r>
                      <a:endParaRPr lang="en-IN" dirty="0"/>
                    </a:p>
                  </a:txBody>
                  <a:tcPr/>
                </a:tc>
                <a:extLst>
                  <a:ext uri="{0D108BD9-81ED-4DB2-BD59-A6C34878D82A}">
                    <a16:rowId xmlns:a16="http://schemas.microsoft.com/office/drawing/2014/main" val="2724459655"/>
                  </a:ext>
                </a:extLst>
              </a:tr>
            </a:tbl>
          </a:graphicData>
        </a:graphic>
      </p:graphicFrame>
      <p:sp>
        <p:nvSpPr>
          <p:cNvPr id="11" name="TextBox 10">
            <a:extLst>
              <a:ext uri="{FF2B5EF4-FFF2-40B4-BE49-F238E27FC236}">
                <a16:creationId xmlns:a16="http://schemas.microsoft.com/office/drawing/2014/main" id="{5D26D3AA-F331-44E9-ADB7-9D2E6ADD1A2A}"/>
              </a:ext>
            </a:extLst>
          </p:cNvPr>
          <p:cNvSpPr txBox="1"/>
          <p:nvPr/>
        </p:nvSpPr>
        <p:spPr>
          <a:xfrm>
            <a:off x="4731025" y="689112"/>
            <a:ext cx="2729948" cy="461665"/>
          </a:xfrm>
          <a:prstGeom prst="rect">
            <a:avLst/>
          </a:prstGeom>
          <a:noFill/>
        </p:spPr>
        <p:txBody>
          <a:bodyPr wrap="square" rtlCol="0">
            <a:spAutoFit/>
          </a:bodyPr>
          <a:lstStyle/>
          <a:p>
            <a:pPr algn="ctr"/>
            <a:r>
              <a:rPr lang="en-US" sz="2400" dirty="0">
                <a:latin typeface="Bahnschrift" panose="020B0502040204020203" pitchFamily="34" charset="0"/>
              </a:rPr>
              <a:t>Content</a:t>
            </a:r>
            <a:endParaRPr lang="en-IN" dirty="0">
              <a:latin typeface="Bahnschrift" panose="020B0502040204020203" pitchFamily="34" charset="0"/>
            </a:endParaRPr>
          </a:p>
        </p:txBody>
      </p:sp>
    </p:spTree>
    <p:extLst>
      <p:ext uri="{BB962C8B-B14F-4D97-AF65-F5344CB8AC3E}">
        <p14:creationId xmlns:p14="http://schemas.microsoft.com/office/powerpoint/2010/main" val="3171735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30D54D9-62D3-44C5-BFFE-8D053540AE77}"/>
              </a:ext>
            </a:extLst>
          </p:cNvPr>
          <p:cNvSpPr/>
          <p:nvPr/>
        </p:nvSpPr>
        <p:spPr>
          <a:xfrm>
            <a:off x="10827026" y="0"/>
            <a:ext cx="1364974"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Footer Placeholder 2">
            <a:extLst>
              <a:ext uri="{FF2B5EF4-FFF2-40B4-BE49-F238E27FC236}">
                <a16:creationId xmlns:a16="http://schemas.microsoft.com/office/drawing/2014/main" id="{AE636772-0FC0-04E1-F535-F4DF7DAB98EB}"/>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DA33CCEA-C12A-DDE4-040B-E2BBFEC5AE09}"/>
              </a:ext>
            </a:extLst>
          </p:cNvPr>
          <p:cNvSpPr>
            <a:spLocks noGrp="1"/>
          </p:cNvSpPr>
          <p:nvPr>
            <p:ph type="sldNum" sz="quarter" idx="11"/>
          </p:nvPr>
        </p:nvSpPr>
        <p:spPr/>
        <p:txBody>
          <a:bodyPr/>
          <a:lstStyle/>
          <a:p>
            <a:fld id="{09A01C0A-2BB6-49E7-91A3-DCB9F9F59583}" type="slidenum">
              <a:rPr lang="en-US" smtClean="0"/>
              <a:pPr/>
              <a:t>3</a:t>
            </a:fld>
            <a:endParaRPr lang="en-US" dirty="0"/>
          </a:p>
        </p:txBody>
      </p:sp>
      <p:sp>
        <p:nvSpPr>
          <p:cNvPr id="2" name="TextBox 1">
            <a:extLst>
              <a:ext uri="{FF2B5EF4-FFF2-40B4-BE49-F238E27FC236}">
                <a16:creationId xmlns:a16="http://schemas.microsoft.com/office/drawing/2014/main" id="{3CFAF3FE-8776-4203-BA05-EA751984F02D}"/>
              </a:ext>
            </a:extLst>
          </p:cNvPr>
          <p:cNvSpPr txBox="1"/>
          <p:nvPr/>
        </p:nvSpPr>
        <p:spPr>
          <a:xfrm>
            <a:off x="92766" y="67125"/>
            <a:ext cx="4134678" cy="369332"/>
          </a:xfrm>
          <a:prstGeom prst="rect">
            <a:avLst/>
          </a:prstGeom>
          <a:noFill/>
        </p:spPr>
        <p:txBody>
          <a:bodyPr wrap="square" rtlCol="0">
            <a:spAutoFit/>
          </a:bodyPr>
          <a:lstStyle/>
          <a:p>
            <a:r>
              <a:rPr lang="en-US" dirty="0"/>
              <a:t>DOCUMENTS</a:t>
            </a:r>
            <a:endParaRPr lang="en-IN" dirty="0"/>
          </a:p>
        </p:txBody>
      </p:sp>
      <p:pic>
        <p:nvPicPr>
          <p:cNvPr id="8" name="Picture 7">
            <a:extLst>
              <a:ext uri="{FF2B5EF4-FFF2-40B4-BE49-F238E27FC236}">
                <a16:creationId xmlns:a16="http://schemas.microsoft.com/office/drawing/2014/main" id="{9B58A9C1-B951-4D4A-B145-DDEF8D5995D2}"/>
              </a:ext>
            </a:extLst>
          </p:cNvPr>
          <p:cNvPicPr>
            <a:picLocks noChangeAspect="1"/>
          </p:cNvPicPr>
          <p:nvPr/>
        </p:nvPicPr>
        <p:blipFill>
          <a:blip r:embed="rId2"/>
          <a:stretch>
            <a:fillRect/>
          </a:stretch>
        </p:blipFill>
        <p:spPr>
          <a:xfrm>
            <a:off x="502134" y="1536243"/>
            <a:ext cx="6654040" cy="3785514"/>
          </a:xfrm>
          <a:prstGeom prst="rect">
            <a:avLst/>
          </a:prstGeom>
        </p:spPr>
      </p:pic>
      <p:pic>
        <p:nvPicPr>
          <p:cNvPr id="11" name="Picture 10">
            <a:extLst>
              <a:ext uri="{FF2B5EF4-FFF2-40B4-BE49-F238E27FC236}">
                <a16:creationId xmlns:a16="http://schemas.microsoft.com/office/drawing/2014/main" id="{1831C390-ED8E-4E65-9574-76FFEC8EE3C6}"/>
              </a:ext>
            </a:extLst>
          </p:cNvPr>
          <p:cNvPicPr>
            <a:picLocks noChangeAspect="1"/>
          </p:cNvPicPr>
          <p:nvPr/>
        </p:nvPicPr>
        <p:blipFill>
          <a:blip r:embed="rId3"/>
          <a:stretch>
            <a:fillRect/>
          </a:stretch>
        </p:blipFill>
        <p:spPr>
          <a:xfrm>
            <a:off x="7477332" y="578539"/>
            <a:ext cx="4052060" cy="5986243"/>
          </a:xfrm>
          <a:prstGeom prst="rect">
            <a:avLst/>
          </a:prstGeom>
        </p:spPr>
      </p:pic>
    </p:spTree>
    <p:extLst>
      <p:ext uri="{BB962C8B-B14F-4D97-AF65-F5344CB8AC3E}">
        <p14:creationId xmlns:p14="http://schemas.microsoft.com/office/powerpoint/2010/main" val="1574296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9860EB1-D4FA-432D-9187-54896FC293B5}"/>
              </a:ext>
            </a:extLst>
          </p:cNvPr>
          <p:cNvSpPr/>
          <p:nvPr/>
        </p:nvSpPr>
        <p:spPr>
          <a:xfrm>
            <a:off x="4863548" y="3180522"/>
            <a:ext cx="1470991" cy="22396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B7E14B0A-467F-4851-8EF1-1B92FF9B3D8B}"/>
              </a:ext>
            </a:extLst>
          </p:cNvPr>
          <p:cNvSpPr/>
          <p:nvPr/>
        </p:nvSpPr>
        <p:spPr>
          <a:xfrm>
            <a:off x="5049078" y="1736035"/>
            <a:ext cx="6495549" cy="3445565"/>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a:xfrm>
            <a:off x="476477" y="429649"/>
            <a:ext cx="3644285" cy="1942490"/>
          </a:xfrm>
        </p:spPr>
        <p:txBody>
          <a:bodyPr/>
          <a:lstStyle/>
          <a:p>
            <a:pPr algn="ctr"/>
            <a:r>
              <a:rPr lang="en-US" sz="2400" dirty="0">
                <a:solidFill>
                  <a:schemeClr val="bg1"/>
                </a:solidFill>
              </a:rPr>
              <a:t>Internship</a:t>
            </a:r>
            <a:br>
              <a:rPr lang="en-US" sz="2400" dirty="0">
                <a:solidFill>
                  <a:schemeClr val="bg1"/>
                </a:solidFill>
              </a:rPr>
            </a:br>
            <a:br>
              <a:rPr lang="en-US" sz="2400" dirty="0">
                <a:solidFill>
                  <a:schemeClr val="bg1"/>
                </a:solidFill>
              </a:rPr>
            </a:br>
            <a:br>
              <a:rPr lang="en-US" sz="2400" dirty="0">
                <a:solidFill>
                  <a:schemeClr val="bg1"/>
                </a:solidFill>
              </a:rPr>
            </a:br>
            <a:endParaRPr lang="en-US" sz="2400" dirty="0">
              <a:solidFill>
                <a:schemeClr val="bg1"/>
              </a:solidFill>
            </a:endParaRPr>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dirty="0"/>
              <a:t>Internship</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4</a:t>
            </a:fld>
            <a:endParaRPr lang="en-US" dirty="0"/>
          </a:p>
        </p:txBody>
      </p:sp>
      <p:sp>
        <p:nvSpPr>
          <p:cNvPr id="6" name="Rectangle 5">
            <a:extLst>
              <a:ext uri="{FF2B5EF4-FFF2-40B4-BE49-F238E27FC236}">
                <a16:creationId xmlns:a16="http://schemas.microsoft.com/office/drawing/2014/main" id="{51701E35-A074-4D85-AC0C-2861898F0433}"/>
              </a:ext>
            </a:extLst>
          </p:cNvPr>
          <p:cNvSpPr/>
          <p:nvPr/>
        </p:nvSpPr>
        <p:spPr>
          <a:xfrm rot="5400000">
            <a:off x="1390844" y="1350401"/>
            <a:ext cx="1815548" cy="4157199"/>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26" name="Picture 2" descr="logo">
            <a:extLst>
              <a:ext uri="{FF2B5EF4-FFF2-40B4-BE49-F238E27FC236}">
                <a16:creationId xmlns:a16="http://schemas.microsoft.com/office/drawing/2014/main" id="{D854B956-40C7-4E3A-9A27-B5F71170CA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477" y="3019011"/>
            <a:ext cx="3553238" cy="81997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59012DB-4D67-45BE-8856-0270CA8AF7B1}"/>
              </a:ext>
            </a:extLst>
          </p:cNvPr>
          <p:cNvSpPr txBox="1"/>
          <p:nvPr/>
        </p:nvSpPr>
        <p:spPr>
          <a:xfrm>
            <a:off x="1219588" y="4518994"/>
            <a:ext cx="2637849" cy="400110"/>
          </a:xfrm>
          <a:prstGeom prst="rect">
            <a:avLst/>
          </a:prstGeom>
          <a:noFill/>
        </p:spPr>
        <p:txBody>
          <a:bodyPr wrap="square" rtlCol="0">
            <a:spAutoFit/>
          </a:bodyPr>
          <a:lstStyle/>
          <a:p>
            <a:r>
              <a:rPr lang="en-US" sz="2000" dirty="0">
                <a:latin typeface="Bahnschrift" panose="020B0502040204020203" pitchFamily="34" charset="0"/>
              </a:rPr>
              <a:t>Electric BikeWale</a:t>
            </a:r>
            <a:endParaRPr lang="en-IN" sz="2000" dirty="0">
              <a:latin typeface="Bahnschrift" panose="020B0502040204020203" pitchFamily="34" charset="0"/>
            </a:endParaRPr>
          </a:p>
        </p:txBody>
      </p:sp>
      <p:sp>
        <p:nvSpPr>
          <p:cNvPr id="10" name="TextBox 9">
            <a:extLst>
              <a:ext uri="{FF2B5EF4-FFF2-40B4-BE49-F238E27FC236}">
                <a16:creationId xmlns:a16="http://schemas.microsoft.com/office/drawing/2014/main" id="{75A7FEE3-107B-4EB6-9ED7-36267AABA35F}"/>
              </a:ext>
            </a:extLst>
          </p:cNvPr>
          <p:cNvSpPr txBox="1"/>
          <p:nvPr/>
        </p:nvSpPr>
        <p:spPr>
          <a:xfrm>
            <a:off x="5305534" y="2193194"/>
            <a:ext cx="5859445"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 Had Completed Internship at Electric BikeWale On Web Development for 3 Months</a:t>
            </a:r>
          </a:p>
          <a:p>
            <a:pPr marL="285750" indent="-285750">
              <a:buFont typeface="Arial" panose="020B0604020202020204" pitchFamily="34" charset="0"/>
              <a:buChar char="•"/>
            </a:pPr>
            <a:r>
              <a:rPr lang="en-US" dirty="0"/>
              <a:t>It is a Electric Bike or other Products Seller R&amp;D Company </a:t>
            </a:r>
          </a:p>
          <a:p>
            <a:pPr marL="285750" indent="-285750">
              <a:buFont typeface="Arial" panose="020B0604020202020204" pitchFamily="34" charset="0"/>
              <a:buChar char="•"/>
            </a:pPr>
            <a:r>
              <a:rPr lang="en-US" dirty="0"/>
              <a:t>I had Applied on InternShala for Internship at Electric BikeWale</a:t>
            </a:r>
          </a:p>
          <a:p>
            <a:pPr marL="285750" indent="-285750">
              <a:buFont typeface="Arial" panose="020B0604020202020204" pitchFamily="34" charset="0"/>
              <a:buChar char="•"/>
            </a:pPr>
            <a:r>
              <a:rPr lang="en-US" dirty="0"/>
              <a:t>I have been Interviewed with Company’s Director and Accepted as an Intern Web development.</a:t>
            </a:r>
          </a:p>
          <a:p>
            <a:endParaRPr lang="en-US" dirty="0"/>
          </a:p>
          <a:p>
            <a:endParaRPr lang="en-US" dirty="0"/>
          </a:p>
          <a:p>
            <a:endParaRPr lang="en-US" dirty="0"/>
          </a:p>
          <a:p>
            <a:endParaRPr lang="en-US" dirty="0"/>
          </a:p>
          <a:p>
            <a:endParaRPr lang="en-IN" dirty="0"/>
          </a:p>
        </p:txBody>
      </p:sp>
    </p:spTree>
    <p:extLst>
      <p:ext uri="{BB962C8B-B14F-4D97-AF65-F5344CB8AC3E}">
        <p14:creationId xmlns:p14="http://schemas.microsoft.com/office/powerpoint/2010/main" val="612500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BD6C7A6-55F4-45EB-8D61-BC7F849C6FA8}"/>
              </a:ext>
            </a:extLst>
          </p:cNvPr>
          <p:cNvSpPr/>
          <p:nvPr/>
        </p:nvSpPr>
        <p:spPr>
          <a:xfrm>
            <a:off x="93321" y="1625805"/>
            <a:ext cx="4280451" cy="43334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a:xfrm>
            <a:off x="451162" y="204362"/>
            <a:ext cx="3644285" cy="409966"/>
          </a:xfrm>
        </p:spPr>
        <p:txBody>
          <a:bodyPr/>
          <a:lstStyle/>
          <a:p>
            <a:pPr algn="ctr"/>
            <a:r>
              <a:rPr lang="en-US" sz="2400" dirty="0">
                <a:solidFill>
                  <a:schemeClr val="bg1"/>
                </a:solidFill>
              </a:rPr>
              <a:t>About Company</a:t>
            </a:r>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dirty="0"/>
              <a:t>Internship</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5</a:t>
            </a:fld>
            <a:endParaRPr lang="en-US" dirty="0"/>
          </a:p>
        </p:txBody>
      </p:sp>
      <p:sp>
        <p:nvSpPr>
          <p:cNvPr id="7" name="Rectangle 6">
            <a:extLst>
              <a:ext uri="{FF2B5EF4-FFF2-40B4-BE49-F238E27FC236}">
                <a16:creationId xmlns:a16="http://schemas.microsoft.com/office/drawing/2014/main" id="{29860EB1-D4FA-432D-9187-54896FC293B5}"/>
              </a:ext>
            </a:extLst>
          </p:cNvPr>
          <p:cNvSpPr/>
          <p:nvPr/>
        </p:nvSpPr>
        <p:spPr>
          <a:xfrm>
            <a:off x="4863548" y="3180522"/>
            <a:ext cx="1470991" cy="22396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777E89-9534-4E0D-9C99-ABEBD39DE924}"/>
              </a:ext>
            </a:extLst>
          </p:cNvPr>
          <p:cNvSpPr txBox="1"/>
          <p:nvPr/>
        </p:nvSpPr>
        <p:spPr>
          <a:xfrm>
            <a:off x="93321" y="1945877"/>
            <a:ext cx="4359966" cy="3693319"/>
          </a:xfrm>
          <a:prstGeom prst="rect">
            <a:avLst/>
          </a:prstGeom>
          <a:noFill/>
        </p:spPr>
        <p:txBody>
          <a:bodyPr wrap="square" rtlCol="0">
            <a:spAutoFit/>
          </a:bodyPr>
          <a:lstStyle/>
          <a:p>
            <a:pPr marL="285750" indent="-285750">
              <a:buFont typeface="Arial" panose="020B0604020202020204" pitchFamily="34" charset="0"/>
              <a:buChar char="•"/>
            </a:pPr>
            <a:r>
              <a:rPr lang="en-US" dirty="0"/>
              <a:t>Electric BikeWale is can e-commerce Website.</a:t>
            </a:r>
          </a:p>
          <a:p>
            <a:pPr marL="285750" indent="-285750">
              <a:buFont typeface="Arial" panose="020B0604020202020204" pitchFamily="34" charset="0"/>
              <a:buChar char="•"/>
            </a:pPr>
            <a:r>
              <a:rPr lang="en-US" dirty="0"/>
              <a:t>It has a strong Production R&amp;D and manufacturing team, quality control team</a:t>
            </a:r>
          </a:p>
          <a:p>
            <a:pPr marL="285750" indent="-285750">
              <a:buFont typeface="Arial" panose="020B0604020202020204" pitchFamily="34" charset="0"/>
              <a:buChar char="•"/>
            </a:pPr>
            <a:r>
              <a:rPr lang="en-US" dirty="0"/>
              <a:t>EBW has developed into a modern comprehensive manufacturing enterprise integrating the R&amp;D, manufacturing and sales of Automotive parts such as Electric Vehicle, Charging station, Prepaid EV battery and consumer products</a:t>
            </a:r>
          </a:p>
          <a:p>
            <a:endParaRPr lang="en-IN" dirty="0"/>
          </a:p>
        </p:txBody>
      </p:sp>
      <p:pic>
        <p:nvPicPr>
          <p:cNvPr id="5" name="Picture 4">
            <a:extLst>
              <a:ext uri="{FF2B5EF4-FFF2-40B4-BE49-F238E27FC236}">
                <a16:creationId xmlns:a16="http://schemas.microsoft.com/office/drawing/2014/main" id="{5ADB81DB-5248-4492-A60D-AB3D84DC8CB9}"/>
              </a:ext>
            </a:extLst>
          </p:cNvPr>
          <p:cNvPicPr>
            <a:picLocks noChangeAspect="1"/>
          </p:cNvPicPr>
          <p:nvPr/>
        </p:nvPicPr>
        <p:blipFill>
          <a:blip r:embed="rId2"/>
          <a:stretch>
            <a:fillRect/>
          </a:stretch>
        </p:blipFill>
        <p:spPr>
          <a:xfrm>
            <a:off x="4626436" y="3145535"/>
            <a:ext cx="6928852" cy="3344734"/>
          </a:xfrm>
          <a:prstGeom prst="rect">
            <a:avLst/>
          </a:prstGeom>
        </p:spPr>
      </p:pic>
      <p:pic>
        <p:nvPicPr>
          <p:cNvPr id="9" name="Picture 8">
            <a:extLst>
              <a:ext uri="{FF2B5EF4-FFF2-40B4-BE49-F238E27FC236}">
                <a16:creationId xmlns:a16="http://schemas.microsoft.com/office/drawing/2014/main" id="{2F8B63E8-41CD-4AFF-B892-963618FB131D}"/>
              </a:ext>
            </a:extLst>
          </p:cNvPr>
          <p:cNvPicPr>
            <a:picLocks noChangeAspect="1"/>
          </p:cNvPicPr>
          <p:nvPr/>
        </p:nvPicPr>
        <p:blipFill>
          <a:blip r:embed="rId3"/>
          <a:stretch>
            <a:fillRect/>
          </a:stretch>
        </p:blipFill>
        <p:spPr>
          <a:xfrm>
            <a:off x="5393458" y="629328"/>
            <a:ext cx="5474322" cy="2076660"/>
          </a:xfrm>
          <a:prstGeom prst="rect">
            <a:avLst/>
          </a:prstGeom>
        </p:spPr>
      </p:pic>
      <p:sp>
        <p:nvSpPr>
          <p:cNvPr id="10" name="TextBox 9">
            <a:extLst>
              <a:ext uri="{FF2B5EF4-FFF2-40B4-BE49-F238E27FC236}">
                <a16:creationId xmlns:a16="http://schemas.microsoft.com/office/drawing/2014/main" id="{5871D124-4EEF-4A9A-9C5C-43613975F9DD}"/>
              </a:ext>
            </a:extLst>
          </p:cNvPr>
          <p:cNvSpPr txBox="1"/>
          <p:nvPr/>
        </p:nvSpPr>
        <p:spPr>
          <a:xfrm>
            <a:off x="6897233" y="183065"/>
            <a:ext cx="2398643" cy="369332"/>
          </a:xfrm>
          <a:prstGeom prst="rect">
            <a:avLst/>
          </a:prstGeom>
          <a:noFill/>
        </p:spPr>
        <p:txBody>
          <a:bodyPr wrap="square" rtlCol="0">
            <a:spAutoFit/>
          </a:bodyPr>
          <a:lstStyle/>
          <a:p>
            <a:r>
              <a:rPr lang="en-US" dirty="0">
                <a:latin typeface="Bahnschrift" panose="020B0502040204020203" pitchFamily="34" charset="0"/>
              </a:rPr>
              <a:t>Company  Service</a:t>
            </a:r>
            <a:endParaRPr lang="en-IN" dirty="0">
              <a:latin typeface="Bahnschrift" panose="020B0502040204020203" pitchFamily="34" charset="0"/>
            </a:endParaRPr>
          </a:p>
        </p:txBody>
      </p:sp>
      <p:sp>
        <p:nvSpPr>
          <p:cNvPr id="13" name="TextBox 12">
            <a:extLst>
              <a:ext uri="{FF2B5EF4-FFF2-40B4-BE49-F238E27FC236}">
                <a16:creationId xmlns:a16="http://schemas.microsoft.com/office/drawing/2014/main" id="{0B6D06DB-7151-459C-80D0-01B0AC8714EB}"/>
              </a:ext>
            </a:extLst>
          </p:cNvPr>
          <p:cNvSpPr txBox="1"/>
          <p:nvPr/>
        </p:nvSpPr>
        <p:spPr>
          <a:xfrm>
            <a:off x="6880561" y="2842464"/>
            <a:ext cx="2550648" cy="369332"/>
          </a:xfrm>
          <a:prstGeom prst="rect">
            <a:avLst/>
          </a:prstGeom>
          <a:noFill/>
        </p:spPr>
        <p:txBody>
          <a:bodyPr wrap="square" rtlCol="0">
            <a:spAutoFit/>
          </a:bodyPr>
          <a:lstStyle/>
          <a:p>
            <a:r>
              <a:rPr lang="en-US" dirty="0">
                <a:latin typeface="Bahnschrift" panose="020B0502040204020203" pitchFamily="34" charset="0"/>
              </a:rPr>
              <a:t>Company’s Products</a:t>
            </a:r>
            <a:endParaRPr lang="en-IN" dirty="0">
              <a:latin typeface="Bahnschrift" panose="020B0502040204020203" pitchFamily="34" charset="0"/>
            </a:endParaRPr>
          </a:p>
        </p:txBody>
      </p:sp>
    </p:spTree>
    <p:extLst>
      <p:ext uri="{BB962C8B-B14F-4D97-AF65-F5344CB8AC3E}">
        <p14:creationId xmlns:p14="http://schemas.microsoft.com/office/powerpoint/2010/main" val="394729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Knowledge Gain</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6</a:t>
            </a:fld>
            <a:endParaRPr lang="en-US" dirty="0"/>
          </a:p>
        </p:txBody>
      </p:sp>
      <p:sp>
        <p:nvSpPr>
          <p:cNvPr id="10" name="TextBox 9">
            <a:extLst>
              <a:ext uri="{FF2B5EF4-FFF2-40B4-BE49-F238E27FC236}">
                <a16:creationId xmlns:a16="http://schemas.microsoft.com/office/drawing/2014/main" id="{1F766BC1-D3B9-4A7F-9D61-3061B04164BF}"/>
              </a:ext>
            </a:extLst>
          </p:cNvPr>
          <p:cNvSpPr txBox="1"/>
          <p:nvPr/>
        </p:nvSpPr>
        <p:spPr>
          <a:xfrm>
            <a:off x="265043" y="185530"/>
            <a:ext cx="8706678" cy="400110"/>
          </a:xfrm>
          <a:prstGeom prst="rect">
            <a:avLst/>
          </a:prstGeom>
          <a:noFill/>
        </p:spPr>
        <p:txBody>
          <a:bodyPr wrap="square" rtlCol="0">
            <a:spAutoFit/>
          </a:bodyPr>
          <a:lstStyle/>
          <a:p>
            <a:r>
              <a:rPr lang="en-US" sz="2000" b="1" dirty="0">
                <a:latin typeface="Bahnschrift" panose="020B0502040204020203" pitchFamily="34" charset="0"/>
              </a:rPr>
              <a:t>Language &amp; Technology I learned and Implemented</a:t>
            </a:r>
            <a:endParaRPr lang="en-IN" sz="2000" b="1" dirty="0">
              <a:latin typeface="Bahnschrift" panose="020B0502040204020203" pitchFamily="34" charset="0"/>
            </a:endParaRPr>
          </a:p>
        </p:txBody>
      </p:sp>
      <p:cxnSp>
        <p:nvCxnSpPr>
          <p:cNvPr id="12" name="Straight Arrow Connector 11">
            <a:extLst>
              <a:ext uri="{FF2B5EF4-FFF2-40B4-BE49-F238E27FC236}">
                <a16:creationId xmlns:a16="http://schemas.microsoft.com/office/drawing/2014/main" id="{58DF62F6-F605-490B-A3B6-135BAD25C056}"/>
              </a:ext>
            </a:extLst>
          </p:cNvPr>
          <p:cNvCxnSpPr>
            <a:cxnSpLocks/>
          </p:cNvCxnSpPr>
          <p:nvPr/>
        </p:nvCxnSpPr>
        <p:spPr>
          <a:xfrm flipV="1">
            <a:off x="265043" y="585640"/>
            <a:ext cx="8309114"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F44A7588-60A5-4F35-A395-4A10EB3A9230}"/>
              </a:ext>
            </a:extLst>
          </p:cNvPr>
          <p:cNvSpPr txBox="1"/>
          <p:nvPr/>
        </p:nvSpPr>
        <p:spPr>
          <a:xfrm>
            <a:off x="2597425" y="1325217"/>
            <a:ext cx="6758581" cy="369332"/>
          </a:xfrm>
          <a:prstGeom prst="rect">
            <a:avLst/>
          </a:prstGeom>
          <a:noFill/>
        </p:spPr>
        <p:txBody>
          <a:bodyPr wrap="none" rtlCol="0">
            <a:spAutoFit/>
          </a:bodyPr>
          <a:lstStyle/>
          <a:p>
            <a:r>
              <a:rPr lang="en-US" dirty="0">
                <a:latin typeface="Bahnschrift" panose="020B0502040204020203" pitchFamily="34" charset="0"/>
              </a:rPr>
              <a:t>List of Programming Languages I have Learn and Implemented:</a:t>
            </a:r>
            <a:endParaRPr lang="en-IN" dirty="0">
              <a:latin typeface="Bahnschrift" panose="020B0502040204020203" pitchFamily="34" charset="0"/>
            </a:endParaRPr>
          </a:p>
        </p:txBody>
      </p:sp>
      <p:sp>
        <p:nvSpPr>
          <p:cNvPr id="20" name="TextBox 19">
            <a:extLst>
              <a:ext uri="{FF2B5EF4-FFF2-40B4-BE49-F238E27FC236}">
                <a16:creationId xmlns:a16="http://schemas.microsoft.com/office/drawing/2014/main" id="{D694A4F2-DEE0-4678-AFD6-62F6A1638A48}"/>
              </a:ext>
            </a:extLst>
          </p:cNvPr>
          <p:cNvSpPr txBox="1"/>
          <p:nvPr/>
        </p:nvSpPr>
        <p:spPr>
          <a:xfrm>
            <a:off x="1498870" y="2501395"/>
            <a:ext cx="2266123" cy="1754326"/>
          </a:xfrm>
          <a:prstGeom prst="rect">
            <a:avLst/>
          </a:prstGeom>
          <a:noFill/>
        </p:spPr>
        <p:txBody>
          <a:bodyPr wrap="square" rtlCol="0">
            <a:spAutoFit/>
          </a:bodyPr>
          <a:lstStyle/>
          <a:p>
            <a:r>
              <a:rPr lang="en-US" dirty="0"/>
              <a:t>Frontend</a:t>
            </a:r>
          </a:p>
          <a:p>
            <a:pPr marL="342900" indent="-342900">
              <a:buAutoNum type="arabicParenR"/>
            </a:pPr>
            <a:r>
              <a:rPr lang="en-US" dirty="0"/>
              <a:t>HTML &amp; CSS</a:t>
            </a:r>
          </a:p>
          <a:p>
            <a:pPr marL="342900" indent="-342900">
              <a:buAutoNum type="arabicParenR"/>
            </a:pPr>
            <a:r>
              <a:rPr lang="en-US" dirty="0"/>
              <a:t>JavaScript</a:t>
            </a:r>
          </a:p>
          <a:p>
            <a:pPr marL="342900" indent="-342900">
              <a:buAutoNum type="arabicParenR"/>
            </a:pPr>
            <a:r>
              <a:rPr lang="en-US" dirty="0"/>
              <a:t>Wordpressed (php)</a:t>
            </a:r>
          </a:p>
          <a:p>
            <a:endParaRPr lang="en-IN" dirty="0"/>
          </a:p>
        </p:txBody>
      </p:sp>
      <p:sp>
        <p:nvSpPr>
          <p:cNvPr id="21" name="TextBox 20">
            <a:extLst>
              <a:ext uri="{FF2B5EF4-FFF2-40B4-BE49-F238E27FC236}">
                <a16:creationId xmlns:a16="http://schemas.microsoft.com/office/drawing/2014/main" id="{0970E0AD-3BF8-409C-86FA-E8B2BA58BCE3}"/>
              </a:ext>
            </a:extLst>
          </p:cNvPr>
          <p:cNvSpPr txBox="1"/>
          <p:nvPr/>
        </p:nvSpPr>
        <p:spPr>
          <a:xfrm>
            <a:off x="5221034" y="2797359"/>
            <a:ext cx="1709825" cy="923330"/>
          </a:xfrm>
          <a:prstGeom prst="rect">
            <a:avLst/>
          </a:prstGeom>
          <a:noFill/>
        </p:spPr>
        <p:txBody>
          <a:bodyPr wrap="square" rtlCol="0">
            <a:spAutoFit/>
          </a:bodyPr>
          <a:lstStyle/>
          <a:p>
            <a:r>
              <a:rPr lang="en-US" dirty="0"/>
              <a:t>Backend </a:t>
            </a:r>
          </a:p>
          <a:p>
            <a:pPr marL="342900" indent="-342900">
              <a:buAutoNum type="arabicParenR"/>
            </a:pPr>
            <a:r>
              <a:rPr lang="en-US" dirty="0"/>
              <a:t>Python</a:t>
            </a:r>
          </a:p>
          <a:p>
            <a:pPr marL="342900" indent="-342900">
              <a:buAutoNum type="arabicParenR"/>
            </a:pPr>
            <a:endParaRPr lang="en-IN" dirty="0"/>
          </a:p>
        </p:txBody>
      </p:sp>
      <p:sp>
        <p:nvSpPr>
          <p:cNvPr id="22" name="TextBox 21">
            <a:extLst>
              <a:ext uri="{FF2B5EF4-FFF2-40B4-BE49-F238E27FC236}">
                <a16:creationId xmlns:a16="http://schemas.microsoft.com/office/drawing/2014/main" id="{186A39CC-7C9B-4614-9621-4961E2F37107}"/>
              </a:ext>
            </a:extLst>
          </p:cNvPr>
          <p:cNvSpPr txBox="1"/>
          <p:nvPr/>
        </p:nvSpPr>
        <p:spPr>
          <a:xfrm>
            <a:off x="8463589" y="2622732"/>
            <a:ext cx="2668502" cy="923330"/>
          </a:xfrm>
          <a:prstGeom prst="rect">
            <a:avLst/>
          </a:prstGeom>
          <a:noFill/>
        </p:spPr>
        <p:txBody>
          <a:bodyPr wrap="square" rtlCol="0">
            <a:spAutoFit/>
          </a:bodyPr>
          <a:lstStyle/>
          <a:p>
            <a:r>
              <a:rPr lang="en-US" dirty="0"/>
              <a:t>Framework</a:t>
            </a:r>
          </a:p>
          <a:p>
            <a:pPr marL="342900" indent="-342900">
              <a:buAutoNum type="arabicParenR"/>
            </a:pPr>
            <a:r>
              <a:rPr lang="en-US" dirty="0"/>
              <a:t>React.js (JavaScript)</a:t>
            </a:r>
          </a:p>
          <a:p>
            <a:pPr marL="342900" indent="-342900">
              <a:buAutoNum type="arabicParenR"/>
            </a:pPr>
            <a:r>
              <a:rPr lang="en-US" dirty="0"/>
              <a:t>Django (Python)</a:t>
            </a:r>
            <a:endParaRPr lang="en-IN" dirty="0"/>
          </a:p>
        </p:txBody>
      </p:sp>
      <p:sp>
        <p:nvSpPr>
          <p:cNvPr id="23" name="TextBox 22">
            <a:extLst>
              <a:ext uri="{FF2B5EF4-FFF2-40B4-BE49-F238E27FC236}">
                <a16:creationId xmlns:a16="http://schemas.microsoft.com/office/drawing/2014/main" id="{9A0A9FA1-415E-4279-BBF5-A6FC8364F5F5}"/>
              </a:ext>
            </a:extLst>
          </p:cNvPr>
          <p:cNvSpPr txBox="1"/>
          <p:nvPr/>
        </p:nvSpPr>
        <p:spPr>
          <a:xfrm>
            <a:off x="1498870" y="4851830"/>
            <a:ext cx="3048000" cy="1200329"/>
          </a:xfrm>
          <a:prstGeom prst="rect">
            <a:avLst/>
          </a:prstGeom>
          <a:noFill/>
        </p:spPr>
        <p:txBody>
          <a:bodyPr wrap="square" rtlCol="0">
            <a:spAutoFit/>
          </a:bodyPr>
          <a:lstStyle/>
          <a:p>
            <a:r>
              <a:rPr lang="en-US" dirty="0"/>
              <a:t>Other Technology </a:t>
            </a:r>
          </a:p>
          <a:p>
            <a:pPr marL="342900" indent="-342900">
              <a:buAutoNum type="arabicParenR"/>
            </a:pPr>
            <a:r>
              <a:rPr lang="en-US" dirty="0"/>
              <a:t>XAMPP Server</a:t>
            </a:r>
          </a:p>
          <a:p>
            <a:pPr marL="342900" indent="-342900">
              <a:buAutoNum type="arabicParenR"/>
            </a:pPr>
            <a:r>
              <a:rPr lang="en-US" dirty="0"/>
              <a:t>POSTMAN</a:t>
            </a:r>
          </a:p>
          <a:p>
            <a:endParaRPr lang="en-IN" dirty="0"/>
          </a:p>
        </p:txBody>
      </p:sp>
      <p:sp>
        <p:nvSpPr>
          <p:cNvPr id="24" name="TextBox 23">
            <a:extLst>
              <a:ext uri="{FF2B5EF4-FFF2-40B4-BE49-F238E27FC236}">
                <a16:creationId xmlns:a16="http://schemas.microsoft.com/office/drawing/2014/main" id="{BA8D265A-CF35-478B-B140-C5A222A1E2D8}"/>
              </a:ext>
            </a:extLst>
          </p:cNvPr>
          <p:cNvSpPr txBox="1"/>
          <p:nvPr/>
        </p:nvSpPr>
        <p:spPr>
          <a:xfrm>
            <a:off x="4911599" y="4706636"/>
            <a:ext cx="4174434" cy="923330"/>
          </a:xfrm>
          <a:prstGeom prst="rect">
            <a:avLst/>
          </a:prstGeom>
          <a:noFill/>
        </p:spPr>
        <p:txBody>
          <a:bodyPr wrap="square" rtlCol="0">
            <a:spAutoFit/>
          </a:bodyPr>
          <a:lstStyle/>
          <a:p>
            <a:r>
              <a:rPr lang="en-IN" dirty="0"/>
              <a:t>Django API: </a:t>
            </a:r>
          </a:p>
          <a:p>
            <a:pPr marL="342900" indent="-342900">
              <a:buAutoNum type="arabicParenR"/>
            </a:pPr>
            <a:r>
              <a:rPr lang="en-IN" dirty="0"/>
              <a:t>REST API</a:t>
            </a:r>
          </a:p>
          <a:p>
            <a:r>
              <a:rPr lang="en-IN" dirty="0"/>
              <a:t> (REST Frameworks) </a:t>
            </a:r>
          </a:p>
        </p:txBody>
      </p:sp>
      <p:sp>
        <p:nvSpPr>
          <p:cNvPr id="26" name="TextBox 25">
            <a:extLst>
              <a:ext uri="{FF2B5EF4-FFF2-40B4-BE49-F238E27FC236}">
                <a16:creationId xmlns:a16="http://schemas.microsoft.com/office/drawing/2014/main" id="{9858DDB4-51DD-4D60-8DC2-FF897341397B}"/>
              </a:ext>
            </a:extLst>
          </p:cNvPr>
          <p:cNvSpPr txBox="1"/>
          <p:nvPr/>
        </p:nvSpPr>
        <p:spPr>
          <a:xfrm>
            <a:off x="8574157" y="4857352"/>
            <a:ext cx="3068144" cy="923330"/>
          </a:xfrm>
          <a:prstGeom prst="rect">
            <a:avLst/>
          </a:prstGeom>
          <a:noFill/>
        </p:spPr>
        <p:txBody>
          <a:bodyPr wrap="square">
            <a:spAutoFit/>
          </a:bodyPr>
          <a:lstStyle/>
          <a:p>
            <a:r>
              <a:rPr lang="en-IN" dirty="0"/>
              <a:t>Google API:</a:t>
            </a:r>
          </a:p>
          <a:p>
            <a:r>
              <a:rPr lang="en-US" dirty="0"/>
              <a:t>1) OAuth 2.0 to Access Google APIs </a:t>
            </a:r>
            <a:endParaRPr lang="en-IN" dirty="0"/>
          </a:p>
        </p:txBody>
      </p:sp>
      <p:cxnSp>
        <p:nvCxnSpPr>
          <p:cNvPr id="28" name="Straight Connector 27">
            <a:extLst>
              <a:ext uri="{FF2B5EF4-FFF2-40B4-BE49-F238E27FC236}">
                <a16:creationId xmlns:a16="http://schemas.microsoft.com/office/drawing/2014/main" id="{49EBA896-B13B-4332-81E5-195FB1CD1A1F}"/>
              </a:ext>
            </a:extLst>
          </p:cNvPr>
          <p:cNvCxnSpPr/>
          <p:nvPr/>
        </p:nvCxnSpPr>
        <p:spPr>
          <a:xfrm>
            <a:off x="4055165" y="2213113"/>
            <a:ext cx="0" cy="40779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11B31C4-50C4-4ADB-BB5A-DAF73F162E94}"/>
              </a:ext>
            </a:extLst>
          </p:cNvPr>
          <p:cNvCxnSpPr/>
          <p:nvPr/>
        </p:nvCxnSpPr>
        <p:spPr>
          <a:xfrm>
            <a:off x="675861" y="4240696"/>
            <a:ext cx="10694504" cy="0"/>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C126E20-A44C-4071-81E2-71396034E0D6}"/>
              </a:ext>
            </a:extLst>
          </p:cNvPr>
          <p:cNvCxnSpPr/>
          <p:nvPr/>
        </p:nvCxnSpPr>
        <p:spPr>
          <a:xfrm>
            <a:off x="7898295" y="2285902"/>
            <a:ext cx="0" cy="40779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3288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E19235F-9710-455F-91F4-3FBBF489DD53}"/>
              </a:ext>
            </a:extLst>
          </p:cNvPr>
          <p:cNvSpPr/>
          <p:nvPr/>
        </p:nvSpPr>
        <p:spPr>
          <a:xfrm>
            <a:off x="5830957" y="-2"/>
            <a:ext cx="6361043" cy="68580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1" name="Picture 10">
            <a:extLst>
              <a:ext uri="{FF2B5EF4-FFF2-40B4-BE49-F238E27FC236}">
                <a16:creationId xmlns:a16="http://schemas.microsoft.com/office/drawing/2014/main" id="{2B8CF3BC-9142-482F-A4C0-B45FFF86F76A}"/>
              </a:ext>
            </a:extLst>
          </p:cNvPr>
          <p:cNvPicPr>
            <a:picLocks noChangeAspect="1"/>
          </p:cNvPicPr>
          <p:nvPr/>
        </p:nvPicPr>
        <p:blipFill>
          <a:blip r:embed="rId2"/>
          <a:stretch>
            <a:fillRect/>
          </a:stretch>
        </p:blipFill>
        <p:spPr>
          <a:xfrm>
            <a:off x="139017" y="227579"/>
            <a:ext cx="5526157" cy="3106946"/>
          </a:xfrm>
          <a:prstGeom prst="rect">
            <a:avLst/>
          </a:prstGeom>
        </p:spPr>
      </p:pic>
      <p:pic>
        <p:nvPicPr>
          <p:cNvPr id="13" name="Picture 12">
            <a:extLst>
              <a:ext uri="{FF2B5EF4-FFF2-40B4-BE49-F238E27FC236}">
                <a16:creationId xmlns:a16="http://schemas.microsoft.com/office/drawing/2014/main" id="{E13620EC-2547-40D3-A638-6FE379CFE755}"/>
              </a:ext>
            </a:extLst>
          </p:cNvPr>
          <p:cNvPicPr>
            <a:picLocks noChangeAspect="1"/>
          </p:cNvPicPr>
          <p:nvPr/>
        </p:nvPicPr>
        <p:blipFill>
          <a:blip r:embed="rId3"/>
          <a:stretch>
            <a:fillRect/>
          </a:stretch>
        </p:blipFill>
        <p:spPr>
          <a:xfrm>
            <a:off x="139017" y="3523476"/>
            <a:ext cx="5526158" cy="3106947"/>
          </a:xfrm>
          <a:prstGeom prst="rect">
            <a:avLst/>
          </a:prstGeom>
        </p:spPr>
      </p:pic>
      <p:sp>
        <p:nvSpPr>
          <p:cNvPr id="15" name="TextBox 14">
            <a:extLst>
              <a:ext uri="{FF2B5EF4-FFF2-40B4-BE49-F238E27FC236}">
                <a16:creationId xmlns:a16="http://schemas.microsoft.com/office/drawing/2014/main" id="{D36FAF53-C8A5-4C96-9F55-C5F02CB91C02}"/>
              </a:ext>
            </a:extLst>
          </p:cNvPr>
          <p:cNvSpPr txBox="1"/>
          <p:nvPr/>
        </p:nvSpPr>
        <p:spPr>
          <a:xfrm>
            <a:off x="7407965" y="42913"/>
            <a:ext cx="4041913" cy="369332"/>
          </a:xfrm>
          <a:prstGeom prst="rect">
            <a:avLst/>
          </a:prstGeom>
          <a:noFill/>
        </p:spPr>
        <p:txBody>
          <a:bodyPr wrap="square" rtlCol="0">
            <a:spAutoFit/>
          </a:bodyPr>
          <a:lstStyle/>
          <a:p>
            <a:r>
              <a:rPr lang="en-US" dirty="0">
                <a:solidFill>
                  <a:schemeClr val="bg2">
                    <a:lumMod val="10000"/>
                  </a:schemeClr>
                </a:solidFill>
                <a:latin typeface="Bahnschrift" panose="020B0502040204020203" pitchFamily="34" charset="0"/>
              </a:rPr>
              <a:t>WordPressed Development</a:t>
            </a:r>
            <a:endParaRPr lang="en-IN" dirty="0">
              <a:solidFill>
                <a:schemeClr val="bg2">
                  <a:lumMod val="10000"/>
                </a:schemeClr>
              </a:solidFill>
              <a:latin typeface="Bahnschrift" panose="020B0502040204020203" pitchFamily="34" charset="0"/>
            </a:endParaRPr>
          </a:p>
        </p:txBody>
      </p:sp>
      <p:sp>
        <p:nvSpPr>
          <p:cNvPr id="16" name="TextBox 15">
            <a:extLst>
              <a:ext uri="{FF2B5EF4-FFF2-40B4-BE49-F238E27FC236}">
                <a16:creationId xmlns:a16="http://schemas.microsoft.com/office/drawing/2014/main" id="{B63FCC57-6423-45D0-B91A-8F0754309D51}"/>
              </a:ext>
            </a:extLst>
          </p:cNvPr>
          <p:cNvSpPr txBox="1"/>
          <p:nvPr/>
        </p:nvSpPr>
        <p:spPr>
          <a:xfrm>
            <a:off x="5956987" y="704267"/>
            <a:ext cx="6095996" cy="2339102"/>
          </a:xfrm>
          <a:prstGeom prst="rect">
            <a:avLst/>
          </a:prstGeom>
          <a:noFill/>
        </p:spPr>
        <p:txBody>
          <a:bodyPr wrap="square" rtlCol="0">
            <a:spAutoFit/>
          </a:bodyPr>
          <a:lstStyle/>
          <a:p>
            <a:pPr algn="just"/>
            <a:r>
              <a:rPr lang="en-IN" sz="1600" b="1" dirty="0">
                <a:solidFill>
                  <a:schemeClr val="tx1">
                    <a:lumMod val="50000"/>
                  </a:schemeClr>
                </a:solidFill>
                <a:effectLst/>
                <a:latin typeface="Bahnschrift" panose="020B0502040204020203" pitchFamily="34" charset="0"/>
                <a:ea typeface="Calibri" panose="020F0502020204030204" pitchFamily="34" charset="0"/>
                <a:cs typeface="Times New Roman" panose="02020603050405020304" pitchFamily="18" charset="0"/>
              </a:rPr>
              <a:t>Implement whole Wordpressed project (website)</a:t>
            </a:r>
            <a:r>
              <a:rPr lang="en-IN" sz="1600" dirty="0">
                <a:solidFill>
                  <a:schemeClr val="tx1">
                    <a:lumMod val="50000"/>
                  </a:schemeClr>
                </a:solidFill>
                <a:effectLst/>
                <a:latin typeface="Bahnschrift" panose="020B0502040204020203" pitchFamily="34" charset="0"/>
                <a:ea typeface="Calibri" panose="020F0502020204030204" pitchFamily="34" charset="0"/>
                <a:cs typeface="Times New Roman" panose="02020603050405020304" pitchFamily="18" charset="0"/>
              </a:rPr>
              <a:t> A demo Project website on WordPress Development, our main website is built upon WordPress so Mr. Manish sir had assigned WordPress website project they gave me full freedom to create your own imagine website and implements many things first of all I had create a very good-looking Landing page and then different pages such as about, contact page and ODEM pages. I have also implemented mails functionality SMPTS.</a:t>
            </a:r>
          </a:p>
          <a:p>
            <a:endParaRPr lang="en-IN" dirty="0">
              <a:latin typeface="Bahnschrift" panose="020B0502040204020203" pitchFamily="34" charset="0"/>
            </a:endParaRPr>
          </a:p>
        </p:txBody>
      </p:sp>
      <p:sp>
        <p:nvSpPr>
          <p:cNvPr id="17" name="TextBox 16">
            <a:extLst>
              <a:ext uri="{FF2B5EF4-FFF2-40B4-BE49-F238E27FC236}">
                <a16:creationId xmlns:a16="http://schemas.microsoft.com/office/drawing/2014/main" id="{B08458DA-EDD4-4298-9641-9CB0E6FA2B2B}"/>
              </a:ext>
            </a:extLst>
          </p:cNvPr>
          <p:cNvSpPr txBox="1"/>
          <p:nvPr/>
        </p:nvSpPr>
        <p:spPr>
          <a:xfrm>
            <a:off x="6019867" y="3428998"/>
            <a:ext cx="5970235" cy="1077218"/>
          </a:xfrm>
          <a:prstGeom prst="rect">
            <a:avLst/>
          </a:prstGeom>
          <a:noFill/>
        </p:spPr>
        <p:txBody>
          <a:bodyPr wrap="square" rtlCol="0">
            <a:spAutoFit/>
          </a:bodyPr>
          <a:lstStyle/>
          <a:p>
            <a:pPr algn="just"/>
            <a:r>
              <a:rPr lang="en-US" sz="1600" b="0" i="0" dirty="0">
                <a:solidFill>
                  <a:schemeClr val="bg2">
                    <a:lumMod val="10000"/>
                  </a:schemeClr>
                </a:solidFill>
                <a:effectLst/>
                <a:latin typeface="Bahnschrift" panose="020B0502040204020203" pitchFamily="34" charset="0"/>
              </a:rPr>
              <a:t>WordPress is a content management system (CMS) that </a:t>
            </a:r>
            <a:r>
              <a:rPr lang="en-US" sz="1600" b="1" i="0" dirty="0">
                <a:solidFill>
                  <a:schemeClr val="bg2">
                    <a:lumMod val="10000"/>
                  </a:schemeClr>
                </a:solidFill>
                <a:effectLst/>
                <a:latin typeface="Bahnschrift" panose="020B0502040204020203" pitchFamily="34" charset="0"/>
              </a:rPr>
              <a:t>allows you to host and build websites</a:t>
            </a:r>
            <a:r>
              <a:rPr lang="en-US" sz="1600" b="0" i="0" dirty="0">
                <a:solidFill>
                  <a:schemeClr val="bg2">
                    <a:lumMod val="10000"/>
                  </a:schemeClr>
                </a:solidFill>
                <a:effectLst/>
                <a:latin typeface="Bahnschrift" panose="020B0502040204020203" pitchFamily="34" charset="0"/>
              </a:rPr>
              <a:t>. WordPress contains plugin architecture and a template system, so you can customize any website to fit your business, blog, portfolio, or online store.</a:t>
            </a:r>
            <a:endParaRPr lang="en-IN" sz="1600" dirty="0">
              <a:solidFill>
                <a:schemeClr val="bg2">
                  <a:lumMod val="10000"/>
                </a:schemeClr>
              </a:solidFill>
              <a:latin typeface="Bahnschrift" panose="020B0502040204020203" pitchFamily="34" charset="0"/>
            </a:endParaRPr>
          </a:p>
        </p:txBody>
      </p:sp>
      <p:sp>
        <p:nvSpPr>
          <p:cNvPr id="18" name="TextBox 17">
            <a:extLst>
              <a:ext uri="{FF2B5EF4-FFF2-40B4-BE49-F238E27FC236}">
                <a16:creationId xmlns:a16="http://schemas.microsoft.com/office/drawing/2014/main" id="{E6F8DA32-7157-4866-9801-42F9580CA214}"/>
              </a:ext>
            </a:extLst>
          </p:cNvPr>
          <p:cNvSpPr txBox="1"/>
          <p:nvPr/>
        </p:nvSpPr>
        <p:spPr>
          <a:xfrm>
            <a:off x="6033119" y="2866851"/>
            <a:ext cx="3445565" cy="369332"/>
          </a:xfrm>
          <a:prstGeom prst="rect">
            <a:avLst/>
          </a:prstGeom>
          <a:noFill/>
        </p:spPr>
        <p:txBody>
          <a:bodyPr wrap="square" rtlCol="0">
            <a:spAutoFit/>
          </a:bodyPr>
          <a:lstStyle/>
          <a:p>
            <a:r>
              <a:rPr lang="en-US" dirty="0">
                <a:solidFill>
                  <a:schemeClr val="bg2">
                    <a:lumMod val="10000"/>
                  </a:schemeClr>
                </a:solidFill>
                <a:latin typeface="Bahnschrift" panose="020B0502040204020203" pitchFamily="34" charset="0"/>
              </a:rPr>
              <a:t>What is WordPressed?</a:t>
            </a:r>
            <a:endParaRPr lang="en-IN" dirty="0">
              <a:solidFill>
                <a:schemeClr val="bg2">
                  <a:lumMod val="10000"/>
                </a:schemeClr>
              </a:solidFill>
              <a:latin typeface="Bahnschrift" panose="020B0502040204020203" pitchFamily="34" charset="0"/>
            </a:endParaRPr>
          </a:p>
        </p:txBody>
      </p:sp>
      <p:sp>
        <p:nvSpPr>
          <p:cNvPr id="19" name="TextBox 18">
            <a:extLst>
              <a:ext uri="{FF2B5EF4-FFF2-40B4-BE49-F238E27FC236}">
                <a16:creationId xmlns:a16="http://schemas.microsoft.com/office/drawing/2014/main" id="{6D8F2CD2-9CB2-46E0-AA7F-737C80CBC37B}"/>
              </a:ext>
            </a:extLst>
          </p:cNvPr>
          <p:cNvSpPr txBox="1"/>
          <p:nvPr/>
        </p:nvSpPr>
        <p:spPr>
          <a:xfrm>
            <a:off x="6019867" y="4649843"/>
            <a:ext cx="4267200" cy="369332"/>
          </a:xfrm>
          <a:prstGeom prst="rect">
            <a:avLst/>
          </a:prstGeom>
          <a:noFill/>
        </p:spPr>
        <p:txBody>
          <a:bodyPr wrap="square" rtlCol="0">
            <a:spAutoFit/>
          </a:bodyPr>
          <a:lstStyle/>
          <a:p>
            <a:r>
              <a:rPr lang="en-US" dirty="0">
                <a:solidFill>
                  <a:schemeClr val="bg2">
                    <a:lumMod val="10000"/>
                  </a:schemeClr>
                </a:solidFill>
                <a:latin typeface="Bahnschrift" panose="020B0502040204020203" pitchFamily="34" charset="0"/>
              </a:rPr>
              <a:t>What Language and tools is used:</a:t>
            </a:r>
            <a:endParaRPr lang="en-IN" dirty="0">
              <a:solidFill>
                <a:schemeClr val="bg2">
                  <a:lumMod val="10000"/>
                </a:schemeClr>
              </a:solidFill>
              <a:latin typeface="Bahnschrift" panose="020B0502040204020203" pitchFamily="34" charset="0"/>
            </a:endParaRPr>
          </a:p>
        </p:txBody>
      </p:sp>
      <p:sp>
        <p:nvSpPr>
          <p:cNvPr id="20" name="TextBox 19">
            <a:extLst>
              <a:ext uri="{FF2B5EF4-FFF2-40B4-BE49-F238E27FC236}">
                <a16:creationId xmlns:a16="http://schemas.microsoft.com/office/drawing/2014/main" id="{C080E870-C00A-4F75-8863-69317A93647E}"/>
              </a:ext>
            </a:extLst>
          </p:cNvPr>
          <p:cNvSpPr txBox="1"/>
          <p:nvPr/>
        </p:nvSpPr>
        <p:spPr>
          <a:xfrm>
            <a:off x="6033119" y="5205953"/>
            <a:ext cx="6095996" cy="584775"/>
          </a:xfrm>
          <a:prstGeom prst="rect">
            <a:avLst/>
          </a:prstGeom>
          <a:noFill/>
        </p:spPr>
        <p:txBody>
          <a:bodyPr wrap="square" rtlCol="0">
            <a:spAutoFit/>
          </a:bodyPr>
          <a:lstStyle/>
          <a:p>
            <a:r>
              <a:rPr lang="en-US" sz="1600" dirty="0">
                <a:solidFill>
                  <a:schemeClr val="bg2">
                    <a:lumMod val="10000"/>
                  </a:schemeClr>
                </a:solidFill>
                <a:latin typeface="Bahnschrift" panose="020B0502040204020203" pitchFamily="34" charset="0"/>
              </a:rPr>
              <a:t>Wordpressed (php) GUI Website Builder: </a:t>
            </a:r>
            <a:r>
              <a:rPr lang="en-IN" sz="1600" b="1" dirty="0">
                <a:solidFill>
                  <a:schemeClr val="bg2">
                    <a:lumMod val="10000"/>
                  </a:schemeClr>
                </a:solidFill>
                <a:effectLst/>
                <a:latin typeface="Bahnschrift" panose="020B0502040204020203" pitchFamily="34" charset="0"/>
                <a:ea typeface="Calibri" panose="020F0502020204030204" pitchFamily="34" charset="0"/>
                <a:cs typeface="Times New Roman" panose="02020603050405020304" pitchFamily="18" charset="0"/>
              </a:rPr>
              <a:t>WPBakery Page Builder</a:t>
            </a:r>
            <a:endParaRPr lang="en-IN" sz="1600" dirty="0">
              <a:solidFill>
                <a:schemeClr val="bg2">
                  <a:lumMod val="10000"/>
                </a:schemeClr>
              </a:solidFill>
              <a:effectLst/>
              <a:latin typeface="Bahnschrift" panose="020B0502040204020203" pitchFamily="34" charset="0"/>
              <a:ea typeface="Calibri" panose="020F0502020204030204" pitchFamily="34" charset="0"/>
              <a:cs typeface="Times New Roman" panose="02020603050405020304" pitchFamily="18" charset="0"/>
            </a:endParaRPr>
          </a:p>
          <a:p>
            <a:endParaRPr lang="en-US" sz="1600" dirty="0"/>
          </a:p>
        </p:txBody>
      </p:sp>
      <p:sp>
        <p:nvSpPr>
          <p:cNvPr id="22" name="TextBox 21">
            <a:extLst>
              <a:ext uri="{FF2B5EF4-FFF2-40B4-BE49-F238E27FC236}">
                <a16:creationId xmlns:a16="http://schemas.microsoft.com/office/drawing/2014/main" id="{0D162A6A-4E02-4B60-B5D6-CD81B4FD9394}"/>
              </a:ext>
            </a:extLst>
          </p:cNvPr>
          <p:cNvSpPr txBox="1"/>
          <p:nvPr/>
        </p:nvSpPr>
        <p:spPr>
          <a:xfrm>
            <a:off x="6096000" y="5618200"/>
            <a:ext cx="4839812" cy="369332"/>
          </a:xfrm>
          <a:prstGeom prst="rect">
            <a:avLst/>
          </a:prstGeom>
          <a:noFill/>
        </p:spPr>
        <p:txBody>
          <a:bodyPr wrap="square" rtlCol="0">
            <a:spAutoFit/>
          </a:bodyPr>
          <a:lstStyle/>
          <a:p>
            <a:r>
              <a:rPr lang="en-US" dirty="0">
                <a:solidFill>
                  <a:schemeClr val="bg2">
                    <a:lumMod val="10000"/>
                  </a:schemeClr>
                </a:solidFill>
                <a:latin typeface="Bahnschrift" panose="020B0502040204020203" pitchFamily="34" charset="0"/>
              </a:rPr>
              <a:t>XAMPP SERVER for Local Live Hosting</a:t>
            </a:r>
            <a:endParaRPr lang="en-IN" dirty="0">
              <a:solidFill>
                <a:schemeClr val="bg2">
                  <a:lumMod val="10000"/>
                </a:schemeClr>
              </a:solidFill>
              <a:latin typeface="Bahnschrift" panose="020B0502040204020203" pitchFamily="34" charset="0"/>
            </a:endParaRPr>
          </a:p>
        </p:txBody>
      </p:sp>
    </p:spTree>
    <p:extLst>
      <p:ext uri="{BB962C8B-B14F-4D97-AF65-F5344CB8AC3E}">
        <p14:creationId xmlns:p14="http://schemas.microsoft.com/office/powerpoint/2010/main" val="3942952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30D54D9-62D3-44C5-BFFE-8D053540AE77}"/>
              </a:ext>
            </a:extLst>
          </p:cNvPr>
          <p:cNvSpPr/>
          <p:nvPr/>
        </p:nvSpPr>
        <p:spPr>
          <a:xfrm>
            <a:off x="10827026" y="0"/>
            <a:ext cx="1364974"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8E19235F-9710-455F-91F4-3FBBF489DD53}"/>
              </a:ext>
            </a:extLst>
          </p:cNvPr>
          <p:cNvSpPr/>
          <p:nvPr/>
        </p:nvSpPr>
        <p:spPr>
          <a:xfrm>
            <a:off x="0" y="-26506"/>
            <a:ext cx="6361043" cy="68580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Footer Placeholder 2">
            <a:extLst>
              <a:ext uri="{FF2B5EF4-FFF2-40B4-BE49-F238E27FC236}">
                <a16:creationId xmlns:a16="http://schemas.microsoft.com/office/drawing/2014/main" id="{AE636772-0FC0-04E1-F535-F4DF7DAB98EB}"/>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DA33CCEA-C12A-DDE4-040B-E2BBFEC5AE09}"/>
              </a:ext>
            </a:extLst>
          </p:cNvPr>
          <p:cNvSpPr>
            <a:spLocks noGrp="1"/>
          </p:cNvSpPr>
          <p:nvPr>
            <p:ph type="sldNum" sz="quarter" idx="11"/>
          </p:nvPr>
        </p:nvSpPr>
        <p:spPr/>
        <p:txBody>
          <a:bodyPr/>
          <a:lstStyle/>
          <a:p>
            <a:fld id="{09A01C0A-2BB6-49E7-91A3-DCB9F9F59583}" type="slidenum">
              <a:rPr lang="en-US" smtClean="0"/>
              <a:pPr/>
              <a:t>8</a:t>
            </a:fld>
            <a:endParaRPr lang="en-US" dirty="0"/>
          </a:p>
        </p:txBody>
      </p:sp>
      <p:pic>
        <p:nvPicPr>
          <p:cNvPr id="4" name="Picture 3">
            <a:extLst>
              <a:ext uri="{FF2B5EF4-FFF2-40B4-BE49-F238E27FC236}">
                <a16:creationId xmlns:a16="http://schemas.microsoft.com/office/drawing/2014/main" id="{8B4B01E2-0C81-430F-8F02-FF95B92946FF}"/>
              </a:ext>
            </a:extLst>
          </p:cNvPr>
          <p:cNvPicPr>
            <a:picLocks noChangeAspect="1"/>
          </p:cNvPicPr>
          <p:nvPr/>
        </p:nvPicPr>
        <p:blipFill>
          <a:blip r:embed="rId2"/>
          <a:stretch>
            <a:fillRect/>
          </a:stretch>
        </p:blipFill>
        <p:spPr>
          <a:xfrm>
            <a:off x="6552328" y="142276"/>
            <a:ext cx="5639672" cy="3170767"/>
          </a:xfrm>
          <a:prstGeom prst="rect">
            <a:avLst/>
          </a:prstGeom>
        </p:spPr>
      </p:pic>
      <p:pic>
        <p:nvPicPr>
          <p:cNvPr id="8" name="Picture 7">
            <a:extLst>
              <a:ext uri="{FF2B5EF4-FFF2-40B4-BE49-F238E27FC236}">
                <a16:creationId xmlns:a16="http://schemas.microsoft.com/office/drawing/2014/main" id="{01623ACF-5B3A-4760-8A31-364FA683E5AA}"/>
              </a:ext>
            </a:extLst>
          </p:cNvPr>
          <p:cNvPicPr>
            <a:picLocks noChangeAspect="1"/>
          </p:cNvPicPr>
          <p:nvPr/>
        </p:nvPicPr>
        <p:blipFill>
          <a:blip r:embed="rId3"/>
          <a:stretch>
            <a:fillRect/>
          </a:stretch>
        </p:blipFill>
        <p:spPr>
          <a:xfrm>
            <a:off x="6552328" y="3544958"/>
            <a:ext cx="5639671" cy="3170767"/>
          </a:xfrm>
          <a:prstGeom prst="rect">
            <a:avLst/>
          </a:prstGeom>
        </p:spPr>
      </p:pic>
      <p:sp>
        <p:nvSpPr>
          <p:cNvPr id="9" name="TextBox 8">
            <a:extLst>
              <a:ext uri="{FF2B5EF4-FFF2-40B4-BE49-F238E27FC236}">
                <a16:creationId xmlns:a16="http://schemas.microsoft.com/office/drawing/2014/main" id="{BC29D2D8-FD5C-436F-9F05-9F24B4EF2C16}"/>
              </a:ext>
            </a:extLst>
          </p:cNvPr>
          <p:cNvSpPr txBox="1"/>
          <p:nvPr/>
        </p:nvSpPr>
        <p:spPr>
          <a:xfrm>
            <a:off x="791569" y="148074"/>
            <a:ext cx="4299045" cy="369332"/>
          </a:xfrm>
          <a:prstGeom prst="rect">
            <a:avLst/>
          </a:prstGeom>
          <a:noFill/>
        </p:spPr>
        <p:txBody>
          <a:bodyPr wrap="square" rtlCol="0">
            <a:spAutoFit/>
          </a:bodyPr>
          <a:lstStyle/>
          <a:p>
            <a:r>
              <a:rPr lang="en-US" dirty="0">
                <a:solidFill>
                  <a:schemeClr val="bg2">
                    <a:lumMod val="10000"/>
                  </a:schemeClr>
                </a:solidFill>
                <a:latin typeface="Bahnschrift" panose="020B0502040204020203" pitchFamily="34" charset="0"/>
              </a:rPr>
              <a:t>Anant Motors Project </a:t>
            </a:r>
            <a:r>
              <a:rPr lang="en-IN" dirty="0">
                <a:solidFill>
                  <a:schemeClr val="bg2">
                    <a:lumMod val="10000"/>
                  </a:schemeClr>
                </a:solidFill>
                <a:latin typeface="Bahnschrift" panose="020B0502040204020203" pitchFamily="34" charset="0"/>
              </a:rPr>
              <a:t>(React &amp; Django)</a:t>
            </a:r>
            <a:endParaRPr lang="en-US" dirty="0">
              <a:solidFill>
                <a:schemeClr val="bg2">
                  <a:lumMod val="10000"/>
                </a:schemeClr>
              </a:solidFill>
              <a:latin typeface="Bahnschrift" panose="020B0502040204020203" pitchFamily="34" charset="0"/>
            </a:endParaRPr>
          </a:p>
        </p:txBody>
      </p:sp>
      <p:sp>
        <p:nvSpPr>
          <p:cNvPr id="10" name="TextBox 9">
            <a:extLst>
              <a:ext uri="{FF2B5EF4-FFF2-40B4-BE49-F238E27FC236}">
                <a16:creationId xmlns:a16="http://schemas.microsoft.com/office/drawing/2014/main" id="{2E2D1151-930C-4676-8099-06273C681278}"/>
              </a:ext>
            </a:extLst>
          </p:cNvPr>
          <p:cNvSpPr txBox="1"/>
          <p:nvPr/>
        </p:nvSpPr>
        <p:spPr>
          <a:xfrm>
            <a:off x="172279" y="781878"/>
            <a:ext cx="5751443" cy="1346331"/>
          </a:xfrm>
          <a:prstGeom prst="rect">
            <a:avLst/>
          </a:prstGeom>
          <a:noFill/>
        </p:spPr>
        <p:txBody>
          <a:bodyPr wrap="square" rtlCol="0">
            <a:spAutoFit/>
          </a:bodyPr>
          <a:lstStyle/>
          <a:p>
            <a:pPr algn="just">
              <a:lnSpc>
                <a:spcPct val="115000"/>
              </a:lnSpc>
              <a:spcAft>
                <a:spcPts val="1000"/>
              </a:spcAft>
              <a:tabLst>
                <a:tab pos="871855" algn="l"/>
              </a:tabLst>
            </a:pP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Anant Motors, </a:t>
            </a: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Anant Motors is a </a:t>
            </a:r>
            <a:r>
              <a:rPr lang="en-IN" sz="1800" b="1"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dynamic</a:t>
            </a: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and </a:t>
            </a:r>
            <a:r>
              <a:rPr lang="en-IN" sz="1800" b="1"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interactive</a:t>
            </a: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b="1" u="sng"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E-Commerce</a:t>
            </a:r>
            <a:r>
              <a:rPr lang="en-IN"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website which </a:t>
            </a:r>
            <a:r>
              <a:rPr lang="en-IN" sz="1800"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Sells Electric Bikes Online</a:t>
            </a: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is</a:t>
            </a:r>
            <a:r>
              <a:rPr lang="en-IN" sz="1800"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build upon latest and leading technology React and Django, React as a Fronted and Django as a Backend.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E15C8E92-59D4-4613-A3DC-B0282F98509A}"/>
              </a:ext>
            </a:extLst>
          </p:cNvPr>
          <p:cNvSpPr txBox="1"/>
          <p:nvPr/>
        </p:nvSpPr>
        <p:spPr>
          <a:xfrm>
            <a:off x="172279" y="3694876"/>
            <a:ext cx="5969231" cy="1754326"/>
          </a:xfrm>
          <a:prstGeom prst="rect">
            <a:avLst/>
          </a:prstGeom>
          <a:noFill/>
        </p:spPr>
        <p:txBody>
          <a:bodyPr wrap="square" rtlCol="0">
            <a:spAutoFit/>
          </a:bodyPr>
          <a:lstStyle/>
          <a:p>
            <a:pPr algn="just"/>
            <a:r>
              <a:rPr lang="en-IN" sz="1800" dirty="0">
                <a:solidFill>
                  <a:srgbClr val="000000"/>
                </a:solidFill>
                <a:effectLst/>
                <a:latin typeface="Times New Roman" panose="02020603050405020304" pitchFamily="18" charset="0"/>
                <a:ea typeface="Calibri" panose="020F0502020204030204" pitchFamily="34" charset="0"/>
              </a:rPr>
              <a:t>the backend works like user authentication and user data saving like add to cart, it is dynamic and interactive website which means it different for every user, this project backend is built upon Django, Django is a python-based language. It has a wide variety of package for user Authentication and other important activities.</a:t>
            </a:r>
            <a:endParaRPr lang="en-IN" dirty="0"/>
          </a:p>
        </p:txBody>
      </p:sp>
      <p:sp>
        <p:nvSpPr>
          <p:cNvPr id="15" name="TextBox 14">
            <a:extLst>
              <a:ext uri="{FF2B5EF4-FFF2-40B4-BE49-F238E27FC236}">
                <a16:creationId xmlns:a16="http://schemas.microsoft.com/office/drawing/2014/main" id="{1A41C8AB-CAB3-4F3F-845B-6345596CB4D4}"/>
              </a:ext>
            </a:extLst>
          </p:cNvPr>
          <p:cNvSpPr txBox="1"/>
          <p:nvPr/>
        </p:nvSpPr>
        <p:spPr>
          <a:xfrm>
            <a:off x="172279" y="2346298"/>
            <a:ext cx="5969231" cy="1477328"/>
          </a:xfrm>
          <a:prstGeom prst="rect">
            <a:avLst/>
          </a:prstGeom>
          <a:noFill/>
        </p:spPr>
        <p:txBody>
          <a:bodyPr wrap="square" rtlCol="0">
            <a:spAutoFit/>
          </a:bodyPr>
          <a:lstStyle/>
          <a:p>
            <a:pPr algn="just"/>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Fronted of this project is React.js it is a very reliable and efficiency language that is based on JavaScript’s and JavaScript is one of the most popular and most reliable language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16" name="TextBox 15">
            <a:extLst>
              <a:ext uri="{FF2B5EF4-FFF2-40B4-BE49-F238E27FC236}">
                <a16:creationId xmlns:a16="http://schemas.microsoft.com/office/drawing/2014/main" id="{2F364B89-A85D-4A19-BEE2-9C1AE5D0DD8C}"/>
              </a:ext>
            </a:extLst>
          </p:cNvPr>
          <p:cNvSpPr txBox="1"/>
          <p:nvPr/>
        </p:nvSpPr>
        <p:spPr>
          <a:xfrm>
            <a:off x="172279" y="5621358"/>
            <a:ext cx="4969565" cy="369332"/>
          </a:xfrm>
          <a:prstGeom prst="rect">
            <a:avLst/>
          </a:prstGeom>
          <a:noFill/>
        </p:spPr>
        <p:txBody>
          <a:bodyPr wrap="square" rtlCol="0">
            <a:spAutoFit/>
          </a:bodyPr>
          <a:lstStyle/>
          <a:p>
            <a:r>
              <a:rPr lang="en-US" dirty="0">
                <a:solidFill>
                  <a:schemeClr val="bg2">
                    <a:lumMod val="10000"/>
                  </a:schemeClr>
                </a:solidFill>
                <a:latin typeface="Bahnschrift" panose="020B0502040204020203" pitchFamily="34" charset="0"/>
              </a:rPr>
              <a:t>Language, Frameworks and Tools Used</a:t>
            </a:r>
            <a:endParaRPr lang="en-IN" dirty="0">
              <a:solidFill>
                <a:schemeClr val="bg2">
                  <a:lumMod val="10000"/>
                </a:schemeClr>
              </a:solidFill>
              <a:latin typeface="Bahnschrift" panose="020B0502040204020203" pitchFamily="34" charset="0"/>
            </a:endParaRPr>
          </a:p>
        </p:txBody>
      </p:sp>
      <p:sp>
        <p:nvSpPr>
          <p:cNvPr id="17" name="TextBox 16">
            <a:extLst>
              <a:ext uri="{FF2B5EF4-FFF2-40B4-BE49-F238E27FC236}">
                <a16:creationId xmlns:a16="http://schemas.microsoft.com/office/drawing/2014/main" id="{1119CB80-62E9-4B18-828E-325200F6B5EB}"/>
              </a:ext>
            </a:extLst>
          </p:cNvPr>
          <p:cNvSpPr txBox="1"/>
          <p:nvPr/>
        </p:nvSpPr>
        <p:spPr>
          <a:xfrm>
            <a:off x="76638" y="6119633"/>
            <a:ext cx="6380048" cy="687881"/>
          </a:xfrm>
          <a:prstGeom prst="rect">
            <a:avLst/>
          </a:prstGeom>
          <a:noFill/>
        </p:spPr>
        <p:txBody>
          <a:bodyPr wrap="square" rtlCol="0">
            <a:spAutoFit/>
          </a:bodyPr>
          <a:lstStyle/>
          <a:p>
            <a:pPr lvl="0">
              <a:lnSpc>
                <a:spcPct val="115000"/>
              </a:lnSpc>
              <a:tabLst>
                <a:tab pos="871855" algn="l"/>
              </a:tabLst>
            </a:pPr>
            <a:r>
              <a:rPr lang="en-IN" sz="1800" dirty="0">
                <a:solidFill>
                  <a:schemeClr val="bg2">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HTML &amp; CSS, JavaScript, Python</a:t>
            </a:r>
            <a:r>
              <a:rPr lang="en-IN" dirty="0">
                <a:solidFill>
                  <a:schemeClr val="bg2">
                    <a:lumMod val="10000"/>
                  </a:schemeClr>
                </a:solidFill>
                <a:latin typeface="Calibri" panose="020F0502020204030204" pitchFamily="34" charset="0"/>
                <a:ea typeface="Calibri" panose="020F0502020204030204" pitchFamily="34" charset="0"/>
                <a:cs typeface="Times New Roman" panose="02020603050405020304" pitchFamily="18" charset="0"/>
              </a:rPr>
              <a:t>, React.js, </a:t>
            </a:r>
            <a:r>
              <a:rPr lang="en-IN" sz="1800" dirty="0">
                <a:solidFill>
                  <a:schemeClr val="bg2">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Django</a:t>
            </a:r>
            <a:r>
              <a:rPr lang="en-IN" dirty="0">
                <a:solidFill>
                  <a:schemeClr val="bg2">
                    <a:lumMod val="10000"/>
                  </a:schemeClr>
                </a:solidFill>
                <a:latin typeface="Calibri" panose="020F0502020204030204" pitchFamily="34" charset="0"/>
                <a:ea typeface="Calibri" panose="020F0502020204030204" pitchFamily="34" charset="0"/>
                <a:cs typeface="Times New Roman" panose="02020603050405020304" pitchFamily="18" charset="0"/>
              </a:rPr>
              <a:t>, </a:t>
            </a:r>
            <a:r>
              <a:rPr lang="en-IN" sz="1800" dirty="0">
                <a:solidFill>
                  <a:schemeClr val="bg2">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POSTMAN</a:t>
            </a:r>
            <a:endParaRPr lang="en-IN" sz="18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838143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30D54D9-62D3-44C5-BFFE-8D053540AE77}"/>
              </a:ext>
            </a:extLst>
          </p:cNvPr>
          <p:cNvSpPr/>
          <p:nvPr/>
        </p:nvSpPr>
        <p:spPr>
          <a:xfrm>
            <a:off x="10827026" y="0"/>
            <a:ext cx="1364974"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Footer Placeholder 2">
            <a:extLst>
              <a:ext uri="{FF2B5EF4-FFF2-40B4-BE49-F238E27FC236}">
                <a16:creationId xmlns:a16="http://schemas.microsoft.com/office/drawing/2014/main" id="{AE636772-0FC0-04E1-F535-F4DF7DAB98EB}"/>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DA33CCEA-C12A-DDE4-040B-E2BBFEC5AE09}"/>
              </a:ext>
            </a:extLst>
          </p:cNvPr>
          <p:cNvSpPr>
            <a:spLocks noGrp="1"/>
          </p:cNvSpPr>
          <p:nvPr>
            <p:ph type="sldNum" sz="quarter" idx="11"/>
          </p:nvPr>
        </p:nvSpPr>
        <p:spPr/>
        <p:txBody>
          <a:bodyPr/>
          <a:lstStyle/>
          <a:p>
            <a:fld id="{09A01C0A-2BB6-49E7-91A3-DCB9F9F59583}" type="slidenum">
              <a:rPr lang="en-US" smtClean="0"/>
              <a:pPr/>
              <a:t>9</a:t>
            </a:fld>
            <a:endParaRPr lang="en-US" dirty="0"/>
          </a:p>
        </p:txBody>
      </p:sp>
      <p:pic>
        <p:nvPicPr>
          <p:cNvPr id="6" name="Picture 5">
            <a:extLst>
              <a:ext uri="{FF2B5EF4-FFF2-40B4-BE49-F238E27FC236}">
                <a16:creationId xmlns:a16="http://schemas.microsoft.com/office/drawing/2014/main" id="{DBE90AE3-313D-41C9-B072-04008A8D22E7}"/>
              </a:ext>
            </a:extLst>
          </p:cNvPr>
          <p:cNvPicPr>
            <a:picLocks noChangeAspect="1"/>
          </p:cNvPicPr>
          <p:nvPr/>
        </p:nvPicPr>
        <p:blipFill>
          <a:blip r:embed="rId2"/>
          <a:stretch>
            <a:fillRect/>
          </a:stretch>
        </p:blipFill>
        <p:spPr>
          <a:xfrm>
            <a:off x="278296" y="213711"/>
            <a:ext cx="3127514" cy="1758368"/>
          </a:xfrm>
          <a:prstGeom prst="rect">
            <a:avLst/>
          </a:prstGeom>
        </p:spPr>
      </p:pic>
      <p:pic>
        <p:nvPicPr>
          <p:cNvPr id="10" name="Picture 9">
            <a:extLst>
              <a:ext uri="{FF2B5EF4-FFF2-40B4-BE49-F238E27FC236}">
                <a16:creationId xmlns:a16="http://schemas.microsoft.com/office/drawing/2014/main" id="{C6B02FD2-94E1-45D3-B5DF-BFBBC8E914B1}"/>
              </a:ext>
            </a:extLst>
          </p:cNvPr>
          <p:cNvPicPr>
            <a:picLocks noChangeAspect="1"/>
          </p:cNvPicPr>
          <p:nvPr/>
        </p:nvPicPr>
        <p:blipFill>
          <a:blip r:embed="rId3"/>
          <a:stretch>
            <a:fillRect/>
          </a:stretch>
        </p:blipFill>
        <p:spPr>
          <a:xfrm>
            <a:off x="172279" y="2490210"/>
            <a:ext cx="3339548" cy="1877579"/>
          </a:xfrm>
          <a:prstGeom prst="rect">
            <a:avLst/>
          </a:prstGeom>
        </p:spPr>
      </p:pic>
      <p:pic>
        <p:nvPicPr>
          <p:cNvPr id="12" name="Picture 11">
            <a:extLst>
              <a:ext uri="{FF2B5EF4-FFF2-40B4-BE49-F238E27FC236}">
                <a16:creationId xmlns:a16="http://schemas.microsoft.com/office/drawing/2014/main" id="{37BA5A9A-353F-49AE-A05B-4BF6AF052586}"/>
              </a:ext>
            </a:extLst>
          </p:cNvPr>
          <p:cNvPicPr>
            <a:picLocks noChangeAspect="1"/>
          </p:cNvPicPr>
          <p:nvPr/>
        </p:nvPicPr>
        <p:blipFill>
          <a:blip r:embed="rId4"/>
          <a:stretch>
            <a:fillRect/>
          </a:stretch>
        </p:blipFill>
        <p:spPr>
          <a:xfrm>
            <a:off x="278296" y="4781611"/>
            <a:ext cx="3313044" cy="1862678"/>
          </a:xfrm>
          <a:prstGeom prst="rect">
            <a:avLst/>
          </a:prstGeom>
        </p:spPr>
      </p:pic>
      <p:pic>
        <p:nvPicPr>
          <p:cNvPr id="15" name="Picture 14">
            <a:extLst>
              <a:ext uri="{FF2B5EF4-FFF2-40B4-BE49-F238E27FC236}">
                <a16:creationId xmlns:a16="http://schemas.microsoft.com/office/drawing/2014/main" id="{D9293BFC-488C-4CFB-BC00-7DBD778881A3}"/>
              </a:ext>
            </a:extLst>
          </p:cNvPr>
          <p:cNvPicPr>
            <a:picLocks noChangeAspect="1"/>
          </p:cNvPicPr>
          <p:nvPr/>
        </p:nvPicPr>
        <p:blipFill>
          <a:blip r:embed="rId5"/>
          <a:stretch>
            <a:fillRect/>
          </a:stretch>
        </p:blipFill>
        <p:spPr>
          <a:xfrm>
            <a:off x="4052196" y="213711"/>
            <a:ext cx="3316014" cy="1864348"/>
          </a:xfrm>
          <a:prstGeom prst="rect">
            <a:avLst/>
          </a:prstGeom>
        </p:spPr>
      </p:pic>
      <p:pic>
        <p:nvPicPr>
          <p:cNvPr id="17" name="Picture 16">
            <a:extLst>
              <a:ext uri="{FF2B5EF4-FFF2-40B4-BE49-F238E27FC236}">
                <a16:creationId xmlns:a16="http://schemas.microsoft.com/office/drawing/2014/main" id="{8C78CAAF-5A85-46E1-9CFF-464D320622A2}"/>
              </a:ext>
            </a:extLst>
          </p:cNvPr>
          <p:cNvPicPr>
            <a:picLocks noChangeAspect="1"/>
          </p:cNvPicPr>
          <p:nvPr/>
        </p:nvPicPr>
        <p:blipFill>
          <a:blip r:embed="rId6"/>
          <a:stretch>
            <a:fillRect/>
          </a:stretch>
        </p:blipFill>
        <p:spPr>
          <a:xfrm>
            <a:off x="7829198" y="135881"/>
            <a:ext cx="3488291" cy="1961206"/>
          </a:xfrm>
          <a:prstGeom prst="rect">
            <a:avLst/>
          </a:prstGeom>
        </p:spPr>
      </p:pic>
      <p:pic>
        <p:nvPicPr>
          <p:cNvPr id="19" name="Picture 18">
            <a:extLst>
              <a:ext uri="{FF2B5EF4-FFF2-40B4-BE49-F238E27FC236}">
                <a16:creationId xmlns:a16="http://schemas.microsoft.com/office/drawing/2014/main" id="{84092DDF-AA1B-4E0F-93C6-3E8CD6AA2484}"/>
              </a:ext>
            </a:extLst>
          </p:cNvPr>
          <p:cNvPicPr>
            <a:picLocks noChangeAspect="1"/>
          </p:cNvPicPr>
          <p:nvPr/>
        </p:nvPicPr>
        <p:blipFill>
          <a:blip r:embed="rId7"/>
          <a:stretch>
            <a:fillRect/>
          </a:stretch>
        </p:blipFill>
        <p:spPr>
          <a:xfrm>
            <a:off x="4649360" y="2715498"/>
            <a:ext cx="6359675" cy="3575571"/>
          </a:xfrm>
          <a:prstGeom prst="rect">
            <a:avLst/>
          </a:prstGeom>
        </p:spPr>
      </p:pic>
    </p:spTree>
    <p:extLst>
      <p:ext uri="{BB962C8B-B14F-4D97-AF65-F5344CB8AC3E}">
        <p14:creationId xmlns:p14="http://schemas.microsoft.com/office/powerpoint/2010/main" val="531392414"/>
      </p:ext>
    </p:extLst>
  </p:cSld>
  <p:clrMapOvr>
    <a:masterClrMapping/>
  </p:clrMapOvr>
</p:sld>
</file>

<file path=ppt/theme/theme1.xml><?xml version="1.0" encoding="utf-8"?>
<a:theme xmlns:a="http://schemas.openxmlformats.org/drawingml/2006/main" name="Office Theme">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6051434_Win32.potx" id="{7B2D7B8E-2D47-4BF1-BC40-B568BA0D280C}" vid="{D2030841-31B0-48F6-B8F7-9C53FB3093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Light modernist presentation</Template>
  <TotalTime>205</TotalTime>
  <Words>561</Words>
  <Application>Microsoft Office PowerPoint</Application>
  <PresentationFormat>Widescreen</PresentationFormat>
  <Paragraphs>88</Paragraphs>
  <Slides>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Arial Black</vt:lpstr>
      <vt:lpstr>Avenir Next LT Pro</vt:lpstr>
      <vt:lpstr>Bahnschrift</vt:lpstr>
      <vt:lpstr>Calibri</vt:lpstr>
      <vt:lpstr>Times New Roman</vt:lpstr>
      <vt:lpstr>Office Theme</vt:lpstr>
      <vt:lpstr>INDUSTRAIL TRAINING Internship</vt:lpstr>
      <vt:lpstr>PowerPoint Presentation</vt:lpstr>
      <vt:lpstr>PowerPoint Presentation</vt:lpstr>
      <vt:lpstr>Internship   </vt:lpstr>
      <vt:lpstr>About Company</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INDUSTRAIL TRAINING</dc:title>
  <dc:creator>Rizvi Ahmed Abbas Nasir Hussain</dc:creator>
  <cp:lastModifiedBy>Rizvi Ahmed Abbas Nasir Hussain</cp:lastModifiedBy>
  <cp:revision>41</cp:revision>
  <dcterms:created xsi:type="dcterms:W3CDTF">2022-12-24T14:57:19Z</dcterms:created>
  <dcterms:modified xsi:type="dcterms:W3CDTF">2023-03-03T07:38:37Z</dcterms:modified>
</cp:coreProperties>
</file>